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7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925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833199" y="2165271"/>
            <a:ext cx="7477601" cy="2499598"/>
          </a:xfrm>
          <a:prstGeom prst="rect">
            <a:avLst/>
          </a:prstGeom>
          <a:noFill/>
          <a:ln/>
        </p:spPr>
        <p:txBody>
          <a:bodyPr wrap="square" rtlCol="0" anchor="t"/>
          <a:lstStyle/>
          <a:p>
            <a:pPr marL="0" indent="0">
              <a:lnSpc>
                <a:spcPts val="6561"/>
              </a:lnSpc>
              <a:buNone/>
            </a:pPr>
            <a:r>
              <a:rPr lang="en-US" sz="5249" dirty="0">
                <a:solidFill>
                  <a:srgbClr val="476FD6"/>
                </a:solidFill>
                <a:latin typeface="Roboto Slab" pitchFamily="34" charset="0"/>
                <a:ea typeface="Roboto Slab" pitchFamily="34" charset="-122"/>
                <a:cs typeface="Roboto Slab" pitchFamily="34" charset="-120"/>
              </a:rPr>
              <a:t>VR in Engineering: Revolutionizing the Future</a:t>
            </a:r>
            <a:endParaRPr lang="en-US" sz="5249" dirty="0"/>
          </a:p>
        </p:txBody>
      </p:sp>
      <p:sp>
        <p:nvSpPr>
          <p:cNvPr id="5" name="Text 3"/>
          <p:cNvSpPr/>
          <p:nvPr/>
        </p:nvSpPr>
        <p:spPr>
          <a:xfrm>
            <a:off x="833199" y="4998125"/>
            <a:ext cx="747760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Discover how Virtual Reality is transforming the field of engineering, revolutionizing design processes and enhancing collaboration. Get ready to dive into an immersive world of possibilities.</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833199" y="1596747"/>
            <a:ext cx="774954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Benefits of VR in Engineering</a:t>
            </a:r>
            <a:endParaRPr lang="en-US" sz="4374" dirty="0"/>
          </a:p>
        </p:txBody>
      </p:sp>
      <p:sp>
        <p:nvSpPr>
          <p:cNvPr id="5" name="Shape 3"/>
          <p:cNvSpPr/>
          <p:nvPr/>
        </p:nvSpPr>
        <p:spPr>
          <a:xfrm>
            <a:off x="833199" y="2797969"/>
            <a:ext cx="499943" cy="499943"/>
          </a:xfrm>
          <a:prstGeom prst="roundRect">
            <a:avLst>
              <a:gd name="adj" fmla="val 26667"/>
            </a:avLst>
          </a:prstGeom>
          <a:solidFill>
            <a:srgbClr val="E7EDF9"/>
          </a:solidFill>
          <a:ln/>
        </p:spPr>
        <p:txBody>
          <a:bodyPr/>
          <a:lstStyle/>
          <a:p>
            <a:endParaRPr lang="en-IN"/>
          </a:p>
        </p:txBody>
      </p:sp>
      <p:sp>
        <p:nvSpPr>
          <p:cNvPr id="6" name="Text 4"/>
          <p:cNvSpPr/>
          <p:nvPr/>
        </p:nvSpPr>
        <p:spPr>
          <a:xfrm>
            <a:off x="1014532" y="2839641"/>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7" name="Text 5"/>
          <p:cNvSpPr/>
          <p:nvPr/>
        </p:nvSpPr>
        <p:spPr>
          <a:xfrm>
            <a:off x="1555313" y="2874288"/>
            <a:ext cx="3566160" cy="35480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Enhanced Visualization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8" name="Text 6"/>
          <p:cNvSpPr/>
          <p:nvPr/>
        </p:nvSpPr>
        <p:spPr>
          <a:xfrm>
            <a:off x="1555313" y="3451265"/>
            <a:ext cx="382000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VR enables engineers to visualize and interact with 3D models, improving design accuracy and reducing errors.</a:t>
            </a:r>
            <a:endParaRPr lang="en-US" sz="1750" dirty="0"/>
          </a:p>
        </p:txBody>
      </p:sp>
      <p:sp>
        <p:nvSpPr>
          <p:cNvPr id="9" name="Shape 7"/>
          <p:cNvSpPr/>
          <p:nvPr/>
        </p:nvSpPr>
        <p:spPr>
          <a:xfrm>
            <a:off x="5597485" y="2797969"/>
            <a:ext cx="499943" cy="499943"/>
          </a:xfrm>
          <a:prstGeom prst="roundRect">
            <a:avLst>
              <a:gd name="adj" fmla="val 26667"/>
            </a:avLst>
          </a:prstGeom>
          <a:solidFill>
            <a:srgbClr val="E7EDF9"/>
          </a:solidFill>
          <a:ln/>
        </p:spPr>
        <p:txBody>
          <a:bodyPr/>
          <a:lstStyle/>
          <a:p>
            <a:endParaRPr lang="en-IN"/>
          </a:p>
        </p:txBody>
      </p:sp>
      <p:sp>
        <p:nvSpPr>
          <p:cNvPr id="10" name="Text 8"/>
          <p:cNvSpPr/>
          <p:nvPr/>
        </p:nvSpPr>
        <p:spPr>
          <a:xfrm>
            <a:off x="5755957" y="2839641"/>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1" name="Text 9"/>
          <p:cNvSpPr/>
          <p:nvPr/>
        </p:nvSpPr>
        <p:spPr>
          <a:xfrm>
            <a:off x="6319599" y="2874288"/>
            <a:ext cx="3147060" cy="35480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Efficient Prototyping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12" name="Text 10"/>
          <p:cNvSpPr/>
          <p:nvPr/>
        </p:nvSpPr>
        <p:spPr>
          <a:xfrm>
            <a:off x="6319599" y="3451265"/>
            <a:ext cx="3820001"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With VR, engineers can virtually test and refine prototypes before physically building them, saving time and resources.</a:t>
            </a:r>
            <a:endParaRPr lang="en-US" sz="1750" dirty="0"/>
          </a:p>
        </p:txBody>
      </p:sp>
      <p:sp>
        <p:nvSpPr>
          <p:cNvPr id="13" name="Shape 11"/>
          <p:cNvSpPr/>
          <p:nvPr/>
        </p:nvSpPr>
        <p:spPr>
          <a:xfrm>
            <a:off x="833199" y="5268635"/>
            <a:ext cx="499943" cy="499943"/>
          </a:xfrm>
          <a:prstGeom prst="roundRect">
            <a:avLst>
              <a:gd name="adj" fmla="val 26667"/>
            </a:avLst>
          </a:prstGeom>
          <a:solidFill>
            <a:srgbClr val="E7EDF9"/>
          </a:solidFill>
          <a:ln/>
        </p:spPr>
        <p:txBody>
          <a:bodyPr/>
          <a:lstStyle/>
          <a:p>
            <a:endParaRPr lang="en-IN"/>
          </a:p>
        </p:txBody>
      </p:sp>
      <p:sp>
        <p:nvSpPr>
          <p:cNvPr id="14" name="Text 12"/>
          <p:cNvSpPr/>
          <p:nvPr/>
        </p:nvSpPr>
        <p:spPr>
          <a:xfrm>
            <a:off x="991672" y="5310307"/>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5" name="Text 13"/>
          <p:cNvSpPr/>
          <p:nvPr/>
        </p:nvSpPr>
        <p:spPr>
          <a:xfrm>
            <a:off x="1555313" y="5344954"/>
            <a:ext cx="2552700" cy="35480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Improved Safety </a:t>
            </a:r>
            <a:r>
              <a:rPr lang="en-US" sz="2187" dirty="0">
                <a:solidFill>
                  <a:srgbClr val="000000"/>
                </a:solidFill>
                <a:latin typeface="Roboto Slab" pitchFamily="34" charset="0"/>
                <a:ea typeface="Roboto Slab" pitchFamily="34" charset="-122"/>
                <a:cs typeface="Roboto Slab" pitchFamily="34" charset="-120"/>
              </a:rPr>
              <a:t>🚧</a:t>
            </a:r>
            <a:endParaRPr lang="en-US" sz="2187" dirty="0"/>
          </a:p>
        </p:txBody>
      </p:sp>
      <p:sp>
        <p:nvSpPr>
          <p:cNvPr id="16" name="Text 14"/>
          <p:cNvSpPr/>
          <p:nvPr/>
        </p:nvSpPr>
        <p:spPr>
          <a:xfrm>
            <a:off x="1555313" y="5921931"/>
            <a:ext cx="8584287"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By simulating hazardous scenarios, VR allows engineers to identify potential risks and develop safer solutions.</a:t>
            </a:r>
            <a:endParaRPr lang="en-US" sz="1750" dirty="0"/>
          </a:p>
        </p:txBody>
      </p:sp>
      <p:pic>
        <p:nvPicPr>
          <p:cNvPr id="17" name="Image 0" descr="preencoded.png"/>
          <p:cNvPicPr>
            <a:picLocks noChangeAspect="1"/>
          </p:cNvPicPr>
          <p:nvPr/>
        </p:nvPicPr>
        <p:blipFill>
          <a:blip r:embed="rId3"/>
          <a:stretch>
            <a:fillRect/>
          </a:stretch>
        </p:blipFill>
        <p:spPr>
          <a:xfrm>
            <a:off x="10972800" y="0"/>
            <a:ext cx="36576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4" name="Text 2"/>
          <p:cNvSpPr/>
          <p:nvPr/>
        </p:nvSpPr>
        <p:spPr>
          <a:xfrm>
            <a:off x="3029903" y="496133"/>
            <a:ext cx="5113020" cy="563880"/>
          </a:xfrm>
          <a:prstGeom prst="rect">
            <a:avLst/>
          </a:prstGeom>
          <a:noFill/>
          <a:ln/>
        </p:spPr>
        <p:txBody>
          <a:bodyPr wrap="none" rtlCol="0" anchor="t"/>
          <a:lstStyle/>
          <a:p>
            <a:pPr marL="0" indent="0">
              <a:lnSpc>
                <a:spcPts val="4440"/>
              </a:lnSpc>
              <a:buNone/>
            </a:pPr>
            <a:r>
              <a:rPr lang="en-US" sz="3552" dirty="0">
                <a:solidFill>
                  <a:srgbClr val="476FD6"/>
                </a:solidFill>
                <a:latin typeface="Roboto Slab" pitchFamily="34" charset="0"/>
                <a:ea typeface="Roboto Slab" pitchFamily="34" charset="-122"/>
                <a:cs typeface="Roboto Slab" pitchFamily="34" charset="-120"/>
              </a:rPr>
              <a:t>What is Virtual Reality?</a:t>
            </a:r>
            <a:endParaRPr lang="en-US" sz="3552" dirty="0"/>
          </a:p>
        </p:txBody>
      </p:sp>
      <p:sp>
        <p:nvSpPr>
          <p:cNvPr id="5" name="Text 3"/>
          <p:cNvSpPr/>
          <p:nvPr/>
        </p:nvSpPr>
        <p:spPr>
          <a:xfrm>
            <a:off x="3029903" y="1420773"/>
            <a:ext cx="8570476" cy="865823"/>
          </a:xfrm>
          <a:prstGeom prst="rect">
            <a:avLst/>
          </a:prstGeom>
          <a:noFill/>
          <a:ln/>
        </p:spPr>
        <p:txBody>
          <a:bodyPr wrap="square" rtlCol="0" anchor="t"/>
          <a:lstStyle/>
          <a:p>
            <a:pPr marL="0" indent="0">
              <a:lnSpc>
                <a:spcPts val="2273"/>
              </a:lnSpc>
              <a:buNone/>
            </a:pPr>
            <a:r>
              <a:rPr lang="en-US" sz="1421" dirty="0">
                <a:solidFill>
                  <a:srgbClr val="15213F"/>
                </a:solidFill>
                <a:latin typeface="Roboto" pitchFamily="34" charset="0"/>
                <a:ea typeface="Roboto" pitchFamily="34" charset="-122"/>
                <a:cs typeface="Roboto" pitchFamily="34" charset="-120"/>
              </a:rPr>
              <a:t>Virtual Reality (VR) is a technology that simulates a realistic and immersive experience through computer-generated environments. It creates a virtual world that users can interact with using specialized devices, such as headsets and controllers.</a:t>
            </a:r>
            <a:endParaRPr lang="en-US" sz="1421" dirty="0"/>
          </a:p>
        </p:txBody>
      </p:sp>
      <p:sp>
        <p:nvSpPr>
          <p:cNvPr id="6" name="Text 4"/>
          <p:cNvSpPr/>
          <p:nvPr/>
        </p:nvSpPr>
        <p:spPr>
          <a:xfrm>
            <a:off x="3029903" y="2557224"/>
            <a:ext cx="4396740" cy="451009"/>
          </a:xfrm>
          <a:prstGeom prst="rect">
            <a:avLst/>
          </a:prstGeom>
          <a:noFill/>
          <a:ln/>
        </p:spPr>
        <p:txBody>
          <a:bodyPr wrap="none" rtlCol="0" anchor="t"/>
          <a:lstStyle/>
          <a:p>
            <a:pPr marL="0" indent="0">
              <a:lnSpc>
                <a:spcPts val="3552"/>
              </a:lnSpc>
              <a:buNone/>
            </a:pPr>
            <a:r>
              <a:rPr lang="en-US" sz="2841" dirty="0">
                <a:solidFill>
                  <a:srgbClr val="476FD6"/>
                </a:solidFill>
                <a:latin typeface="Roboto Slab" pitchFamily="34" charset="0"/>
                <a:ea typeface="Roboto Slab" pitchFamily="34" charset="-122"/>
                <a:cs typeface="Roboto Slab" pitchFamily="34" charset="-120"/>
              </a:rPr>
              <a:t>Benefits of Virtual Reality</a:t>
            </a:r>
            <a:endParaRPr lang="en-US" sz="2841" dirty="0"/>
          </a:p>
        </p:txBody>
      </p:sp>
      <p:sp>
        <p:nvSpPr>
          <p:cNvPr id="7" name="Text 5"/>
          <p:cNvSpPr/>
          <p:nvPr/>
        </p:nvSpPr>
        <p:spPr>
          <a:xfrm>
            <a:off x="3318510" y="3278862"/>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Enhanced immersion and engagement</a:t>
            </a:r>
            <a:endParaRPr lang="en-US" sz="1421" dirty="0"/>
          </a:p>
        </p:txBody>
      </p:sp>
      <p:sp>
        <p:nvSpPr>
          <p:cNvPr id="8" name="Text 6"/>
          <p:cNvSpPr/>
          <p:nvPr/>
        </p:nvSpPr>
        <p:spPr>
          <a:xfrm>
            <a:off x="3318510" y="3639622"/>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Improved learning and training experiences</a:t>
            </a:r>
            <a:endParaRPr lang="en-US" sz="1421" dirty="0"/>
          </a:p>
        </p:txBody>
      </p:sp>
      <p:sp>
        <p:nvSpPr>
          <p:cNvPr id="9" name="Text 7"/>
          <p:cNvSpPr/>
          <p:nvPr/>
        </p:nvSpPr>
        <p:spPr>
          <a:xfrm>
            <a:off x="3318510" y="4000381"/>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Opportunities for remote collaboration</a:t>
            </a:r>
            <a:endParaRPr lang="en-US" sz="1421" dirty="0"/>
          </a:p>
        </p:txBody>
      </p:sp>
      <p:sp>
        <p:nvSpPr>
          <p:cNvPr id="10" name="Text 8"/>
          <p:cNvSpPr/>
          <p:nvPr/>
        </p:nvSpPr>
        <p:spPr>
          <a:xfrm>
            <a:off x="3318510" y="4361140"/>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Effective visualization and simulation</a:t>
            </a:r>
            <a:endParaRPr lang="en-US" sz="1421" dirty="0"/>
          </a:p>
        </p:txBody>
      </p:sp>
      <p:sp>
        <p:nvSpPr>
          <p:cNvPr id="11" name="Text 9"/>
          <p:cNvSpPr/>
          <p:nvPr/>
        </p:nvSpPr>
        <p:spPr>
          <a:xfrm>
            <a:off x="3318510" y="4721900"/>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Entertainment and gaming experiences like never before</a:t>
            </a:r>
            <a:endParaRPr lang="en-US" sz="1421" dirty="0"/>
          </a:p>
        </p:txBody>
      </p:sp>
      <p:sp>
        <p:nvSpPr>
          <p:cNvPr id="12" name="Text 10"/>
          <p:cNvSpPr/>
          <p:nvPr/>
        </p:nvSpPr>
        <p:spPr>
          <a:xfrm>
            <a:off x="3029903" y="5281136"/>
            <a:ext cx="5173980" cy="451009"/>
          </a:xfrm>
          <a:prstGeom prst="rect">
            <a:avLst/>
          </a:prstGeom>
          <a:noFill/>
          <a:ln/>
        </p:spPr>
        <p:txBody>
          <a:bodyPr wrap="none" rtlCol="0" anchor="t"/>
          <a:lstStyle/>
          <a:p>
            <a:pPr marL="0" indent="0">
              <a:lnSpc>
                <a:spcPts val="3552"/>
              </a:lnSpc>
              <a:buNone/>
            </a:pPr>
            <a:r>
              <a:rPr lang="en-US" sz="2841" dirty="0">
                <a:solidFill>
                  <a:srgbClr val="476FD6"/>
                </a:solidFill>
                <a:latin typeface="Roboto Slab" pitchFamily="34" charset="0"/>
                <a:ea typeface="Roboto Slab" pitchFamily="34" charset="-122"/>
                <a:cs typeface="Roboto Slab" pitchFamily="34" charset="-120"/>
              </a:rPr>
              <a:t>Applications of Virtual Reality</a:t>
            </a:r>
            <a:endParaRPr lang="en-US" sz="2841" dirty="0"/>
          </a:p>
        </p:txBody>
      </p:sp>
      <p:sp>
        <p:nvSpPr>
          <p:cNvPr id="13" name="Text 11"/>
          <p:cNvSpPr/>
          <p:nvPr/>
        </p:nvSpPr>
        <p:spPr>
          <a:xfrm>
            <a:off x="3318510" y="6002774"/>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Gaming and entertainment</a:t>
            </a:r>
            <a:endParaRPr lang="en-US" sz="1421" dirty="0"/>
          </a:p>
        </p:txBody>
      </p:sp>
      <p:sp>
        <p:nvSpPr>
          <p:cNvPr id="14" name="Text 12"/>
          <p:cNvSpPr/>
          <p:nvPr/>
        </p:nvSpPr>
        <p:spPr>
          <a:xfrm>
            <a:off x="3318510" y="6363533"/>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Educational and training simulations</a:t>
            </a:r>
            <a:endParaRPr lang="en-US" sz="1421" dirty="0"/>
          </a:p>
        </p:txBody>
      </p:sp>
      <p:sp>
        <p:nvSpPr>
          <p:cNvPr id="15" name="Text 13"/>
          <p:cNvSpPr/>
          <p:nvPr/>
        </p:nvSpPr>
        <p:spPr>
          <a:xfrm>
            <a:off x="3318510" y="6724293"/>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Healthcare and therapy</a:t>
            </a:r>
            <a:endParaRPr lang="en-US" sz="1421" dirty="0"/>
          </a:p>
        </p:txBody>
      </p:sp>
      <p:sp>
        <p:nvSpPr>
          <p:cNvPr id="16" name="Text 14"/>
          <p:cNvSpPr/>
          <p:nvPr/>
        </p:nvSpPr>
        <p:spPr>
          <a:xfrm>
            <a:off x="3318510" y="7085052"/>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Architecture and design visualization</a:t>
            </a:r>
            <a:endParaRPr lang="en-US" sz="1421" dirty="0"/>
          </a:p>
        </p:txBody>
      </p:sp>
      <p:sp>
        <p:nvSpPr>
          <p:cNvPr id="17" name="Text 15"/>
          <p:cNvSpPr/>
          <p:nvPr/>
        </p:nvSpPr>
        <p:spPr>
          <a:xfrm>
            <a:off x="3318510" y="7445812"/>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Virtual tours and travel experiences</a:t>
            </a:r>
            <a:endParaRPr lang="en-US" sz="1421" dirty="0"/>
          </a:p>
        </p:txBody>
      </p:sp>
      <p:sp>
        <p:nvSpPr>
          <p:cNvPr id="19" name="Shape 0">
            <a:extLst>
              <a:ext uri="{FF2B5EF4-FFF2-40B4-BE49-F238E27FC236}">
                <a16:creationId xmlns:a16="http://schemas.microsoft.com/office/drawing/2014/main" id="{955A3984-4B24-B47F-C715-829A41BE477E}"/>
              </a:ext>
            </a:extLst>
          </p:cNvPr>
          <p:cNvSpPr/>
          <p:nvPr/>
        </p:nvSpPr>
        <p:spPr>
          <a:xfrm>
            <a:off x="990233" y="-114419"/>
            <a:ext cx="14630400" cy="8229600"/>
          </a:xfrm>
          <a:prstGeom prst="rect">
            <a:avLst/>
          </a:prstGeom>
          <a:solidFill>
            <a:srgbClr val="EDF1F8"/>
          </a:solidFill>
          <a:ln/>
        </p:spPr>
        <p:txBody>
          <a:bodyPr/>
          <a:lstStyle/>
          <a:p>
            <a:endParaRPr lang="en-IN"/>
          </a:p>
        </p:txBody>
      </p:sp>
      <p:sp>
        <p:nvSpPr>
          <p:cNvPr id="20" name="Shape 1">
            <a:extLst>
              <a:ext uri="{FF2B5EF4-FFF2-40B4-BE49-F238E27FC236}">
                <a16:creationId xmlns:a16="http://schemas.microsoft.com/office/drawing/2014/main" id="{BEE52AEB-F74F-9505-8654-989413877144}"/>
              </a:ext>
            </a:extLst>
          </p:cNvPr>
          <p:cNvSpPr/>
          <p:nvPr/>
        </p:nvSpPr>
        <p:spPr>
          <a:xfrm>
            <a:off x="3474978" y="-67391"/>
            <a:ext cx="12145034" cy="8230553"/>
          </a:xfrm>
          <a:prstGeom prst="rect">
            <a:avLst/>
          </a:prstGeom>
          <a:solidFill>
            <a:srgbClr val="FBFCFE"/>
          </a:solidFill>
          <a:ln/>
        </p:spPr>
        <p:txBody>
          <a:bodyPr/>
          <a:lstStyle/>
          <a:p>
            <a:endParaRPr lang="en-IN" dirty="0"/>
          </a:p>
        </p:txBody>
      </p:sp>
      <p:sp>
        <p:nvSpPr>
          <p:cNvPr id="21" name="Text 2">
            <a:extLst>
              <a:ext uri="{FF2B5EF4-FFF2-40B4-BE49-F238E27FC236}">
                <a16:creationId xmlns:a16="http://schemas.microsoft.com/office/drawing/2014/main" id="{F3106209-A3C6-9E93-09D9-D6FD8842FD58}"/>
              </a:ext>
            </a:extLst>
          </p:cNvPr>
          <p:cNvSpPr/>
          <p:nvPr/>
        </p:nvSpPr>
        <p:spPr>
          <a:xfrm>
            <a:off x="4020136" y="429695"/>
            <a:ext cx="5113020" cy="563880"/>
          </a:xfrm>
          <a:prstGeom prst="rect">
            <a:avLst/>
          </a:prstGeom>
          <a:noFill/>
          <a:ln/>
        </p:spPr>
        <p:txBody>
          <a:bodyPr wrap="none" rtlCol="0" anchor="t"/>
          <a:lstStyle/>
          <a:p>
            <a:pPr marL="0" indent="0">
              <a:lnSpc>
                <a:spcPts val="4440"/>
              </a:lnSpc>
              <a:buNone/>
            </a:pPr>
            <a:r>
              <a:rPr lang="en-US" sz="3552" dirty="0">
                <a:solidFill>
                  <a:srgbClr val="476FD6"/>
                </a:solidFill>
                <a:latin typeface="Roboto Slab" pitchFamily="34" charset="0"/>
                <a:ea typeface="Roboto Slab" pitchFamily="34" charset="-122"/>
                <a:cs typeface="Roboto Slab" pitchFamily="34" charset="-120"/>
              </a:rPr>
              <a:t>What is Virtual Reality?</a:t>
            </a:r>
            <a:endParaRPr lang="en-US" sz="3552" dirty="0"/>
          </a:p>
        </p:txBody>
      </p:sp>
      <p:sp>
        <p:nvSpPr>
          <p:cNvPr id="22" name="Text 3">
            <a:extLst>
              <a:ext uri="{FF2B5EF4-FFF2-40B4-BE49-F238E27FC236}">
                <a16:creationId xmlns:a16="http://schemas.microsoft.com/office/drawing/2014/main" id="{5C435182-72A9-596D-19EA-593A4C03EBEB}"/>
              </a:ext>
            </a:extLst>
          </p:cNvPr>
          <p:cNvSpPr/>
          <p:nvPr/>
        </p:nvSpPr>
        <p:spPr>
          <a:xfrm>
            <a:off x="4020136" y="1354335"/>
            <a:ext cx="8570476" cy="865823"/>
          </a:xfrm>
          <a:prstGeom prst="rect">
            <a:avLst/>
          </a:prstGeom>
          <a:noFill/>
          <a:ln/>
        </p:spPr>
        <p:txBody>
          <a:bodyPr wrap="square" rtlCol="0" anchor="t"/>
          <a:lstStyle/>
          <a:p>
            <a:pPr marL="0" indent="0">
              <a:lnSpc>
                <a:spcPts val="2273"/>
              </a:lnSpc>
              <a:buNone/>
            </a:pPr>
            <a:r>
              <a:rPr lang="en-US" sz="1421" dirty="0">
                <a:solidFill>
                  <a:srgbClr val="15213F"/>
                </a:solidFill>
                <a:latin typeface="Roboto" pitchFamily="34" charset="0"/>
                <a:ea typeface="Roboto" pitchFamily="34" charset="-122"/>
                <a:cs typeface="Roboto" pitchFamily="34" charset="-120"/>
              </a:rPr>
              <a:t>Virtual Reality (VR) is a technology that simulates a realistic and immersive experience through computer-generated environments. It creates a virtual world that users can interact with using specialized devices, such as headsets and controllers.</a:t>
            </a:r>
            <a:endParaRPr lang="en-US" sz="1421" dirty="0"/>
          </a:p>
        </p:txBody>
      </p:sp>
      <p:sp>
        <p:nvSpPr>
          <p:cNvPr id="23" name="Text 4">
            <a:extLst>
              <a:ext uri="{FF2B5EF4-FFF2-40B4-BE49-F238E27FC236}">
                <a16:creationId xmlns:a16="http://schemas.microsoft.com/office/drawing/2014/main" id="{9DC9356D-145F-0CE4-BFE6-FE7F9921AA39}"/>
              </a:ext>
            </a:extLst>
          </p:cNvPr>
          <p:cNvSpPr/>
          <p:nvPr/>
        </p:nvSpPr>
        <p:spPr>
          <a:xfrm>
            <a:off x="4020136" y="2490786"/>
            <a:ext cx="4396740" cy="451009"/>
          </a:xfrm>
          <a:prstGeom prst="rect">
            <a:avLst/>
          </a:prstGeom>
          <a:noFill/>
          <a:ln/>
        </p:spPr>
        <p:txBody>
          <a:bodyPr wrap="none" rtlCol="0" anchor="t"/>
          <a:lstStyle/>
          <a:p>
            <a:pPr marL="0" indent="0">
              <a:lnSpc>
                <a:spcPts val="3552"/>
              </a:lnSpc>
              <a:buNone/>
            </a:pPr>
            <a:r>
              <a:rPr lang="en-US" sz="2841" dirty="0">
                <a:solidFill>
                  <a:srgbClr val="476FD6"/>
                </a:solidFill>
                <a:latin typeface="Roboto Slab" pitchFamily="34" charset="0"/>
                <a:ea typeface="Roboto Slab" pitchFamily="34" charset="-122"/>
                <a:cs typeface="Roboto Slab" pitchFamily="34" charset="-120"/>
              </a:rPr>
              <a:t>Benefits of Virtual Reality</a:t>
            </a:r>
            <a:endParaRPr lang="en-US" sz="2841" dirty="0"/>
          </a:p>
        </p:txBody>
      </p:sp>
      <p:sp>
        <p:nvSpPr>
          <p:cNvPr id="24" name="Text 5">
            <a:extLst>
              <a:ext uri="{FF2B5EF4-FFF2-40B4-BE49-F238E27FC236}">
                <a16:creationId xmlns:a16="http://schemas.microsoft.com/office/drawing/2014/main" id="{DB3D2942-6C9E-8B29-D71D-B50DBC2216BF}"/>
              </a:ext>
            </a:extLst>
          </p:cNvPr>
          <p:cNvSpPr/>
          <p:nvPr/>
        </p:nvSpPr>
        <p:spPr>
          <a:xfrm>
            <a:off x="4308743" y="3212424"/>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Enhanced immersion and engagement</a:t>
            </a:r>
            <a:endParaRPr lang="en-US" sz="1421" dirty="0"/>
          </a:p>
        </p:txBody>
      </p:sp>
      <p:sp>
        <p:nvSpPr>
          <p:cNvPr id="25" name="Text 6">
            <a:extLst>
              <a:ext uri="{FF2B5EF4-FFF2-40B4-BE49-F238E27FC236}">
                <a16:creationId xmlns:a16="http://schemas.microsoft.com/office/drawing/2014/main" id="{9E991160-E7D4-BAF9-C3FD-C19ACFDD0F50}"/>
              </a:ext>
            </a:extLst>
          </p:cNvPr>
          <p:cNvSpPr/>
          <p:nvPr/>
        </p:nvSpPr>
        <p:spPr>
          <a:xfrm>
            <a:off x="4308743" y="3573184"/>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Improved learning and training experiences</a:t>
            </a:r>
            <a:endParaRPr lang="en-US" sz="1421" dirty="0"/>
          </a:p>
        </p:txBody>
      </p:sp>
      <p:sp>
        <p:nvSpPr>
          <p:cNvPr id="26" name="Text 7">
            <a:extLst>
              <a:ext uri="{FF2B5EF4-FFF2-40B4-BE49-F238E27FC236}">
                <a16:creationId xmlns:a16="http://schemas.microsoft.com/office/drawing/2014/main" id="{D4B09404-0240-6628-DFF6-97EED61F10AC}"/>
              </a:ext>
            </a:extLst>
          </p:cNvPr>
          <p:cNvSpPr/>
          <p:nvPr/>
        </p:nvSpPr>
        <p:spPr>
          <a:xfrm>
            <a:off x="4308743" y="3933943"/>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Opportunities for remote collaboration</a:t>
            </a:r>
            <a:endParaRPr lang="en-US" sz="1421" dirty="0"/>
          </a:p>
        </p:txBody>
      </p:sp>
      <p:sp>
        <p:nvSpPr>
          <p:cNvPr id="27" name="Text 8">
            <a:extLst>
              <a:ext uri="{FF2B5EF4-FFF2-40B4-BE49-F238E27FC236}">
                <a16:creationId xmlns:a16="http://schemas.microsoft.com/office/drawing/2014/main" id="{AC0D83DE-3214-76B9-C181-108695D08D1D}"/>
              </a:ext>
            </a:extLst>
          </p:cNvPr>
          <p:cNvSpPr/>
          <p:nvPr/>
        </p:nvSpPr>
        <p:spPr>
          <a:xfrm>
            <a:off x="4308743" y="4294702"/>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Effective visualization and simulation</a:t>
            </a:r>
            <a:endParaRPr lang="en-US" sz="1421" dirty="0"/>
          </a:p>
        </p:txBody>
      </p:sp>
      <p:sp>
        <p:nvSpPr>
          <p:cNvPr id="28" name="Text 9">
            <a:extLst>
              <a:ext uri="{FF2B5EF4-FFF2-40B4-BE49-F238E27FC236}">
                <a16:creationId xmlns:a16="http://schemas.microsoft.com/office/drawing/2014/main" id="{179BF3AB-F5C6-A3DC-7E53-AB13DFFD3C13}"/>
              </a:ext>
            </a:extLst>
          </p:cNvPr>
          <p:cNvSpPr/>
          <p:nvPr/>
        </p:nvSpPr>
        <p:spPr>
          <a:xfrm>
            <a:off x="4308743" y="4655462"/>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Entertainment and gaming experiences like never before</a:t>
            </a:r>
            <a:endParaRPr lang="en-US" sz="1421" dirty="0"/>
          </a:p>
        </p:txBody>
      </p:sp>
      <p:sp>
        <p:nvSpPr>
          <p:cNvPr id="29" name="Text 10">
            <a:extLst>
              <a:ext uri="{FF2B5EF4-FFF2-40B4-BE49-F238E27FC236}">
                <a16:creationId xmlns:a16="http://schemas.microsoft.com/office/drawing/2014/main" id="{C9E85A31-BD5C-5201-381D-5C269D5E0724}"/>
              </a:ext>
            </a:extLst>
          </p:cNvPr>
          <p:cNvSpPr/>
          <p:nvPr/>
        </p:nvSpPr>
        <p:spPr>
          <a:xfrm>
            <a:off x="4020136" y="5214698"/>
            <a:ext cx="5173980" cy="451009"/>
          </a:xfrm>
          <a:prstGeom prst="rect">
            <a:avLst/>
          </a:prstGeom>
          <a:noFill/>
          <a:ln/>
        </p:spPr>
        <p:txBody>
          <a:bodyPr wrap="none" rtlCol="0" anchor="t"/>
          <a:lstStyle/>
          <a:p>
            <a:pPr marL="0" indent="0">
              <a:lnSpc>
                <a:spcPts val="3552"/>
              </a:lnSpc>
              <a:buNone/>
            </a:pPr>
            <a:r>
              <a:rPr lang="en-US" sz="2841" dirty="0">
                <a:solidFill>
                  <a:srgbClr val="476FD6"/>
                </a:solidFill>
                <a:latin typeface="Roboto Slab" pitchFamily="34" charset="0"/>
                <a:ea typeface="Roboto Slab" pitchFamily="34" charset="-122"/>
                <a:cs typeface="Roboto Slab" pitchFamily="34" charset="-120"/>
              </a:rPr>
              <a:t>Applications of Virtual Reality</a:t>
            </a:r>
            <a:endParaRPr lang="en-US" sz="2841" dirty="0"/>
          </a:p>
        </p:txBody>
      </p:sp>
      <p:sp>
        <p:nvSpPr>
          <p:cNvPr id="30" name="Text 11">
            <a:extLst>
              <a:ext uri="{FF2B5EF4-FFF2-40B4-BE49-F238E27FC236}">
                <a16:creationId xmlns:a16="http://schemas.microsoft.com/office/drawing/2014/main" id="{0CA526AB-C46B-49C6-3EB1-8FFFF52BE50C}"/>
              </a:ext>
            </a:extLst>
          </p:cNvPr>
          <p:cNvSpPr/>
          <p:nvPr/>
        </p:nvSpPr>
        <p:spPr>
          <a:xfrm>
            <a:off x="4308743" y="5936336"/>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Gaming and entertainment</a:t>
            </a:r>
            <a:endParaRPr lang="en-US" sz="1421" dirty="0"/>
          </a:p>
        </p:txBody>
      </p:sp>
      <p:sp>
        <p:nvSpPr>
          <p:cNvPr id="31" name="Text 12">
            <a:extLst>
              <a:ext uri="{FF2B5EF4-FFF2-40B4-BE49-F238E27FC236}">
                <a16:creationId xmlns:a16="http://schemas.microsoft.com/office/drawing/2014/main" id="{7DBEB9E2-96D1-F8BD-711A-CCED21E7BAAE}"/>
              </a:ext>
            </a:extLst>
          </p:cNvPr>
          <p:cNvSpPr/>
          <p:nvPr/>
        </p:nvSpPr>
        <p:spPr>
          <a:xfrm>
            <a:off x="4308743" y="6297095"/>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Educational and training simulations</a:t>
            </a:r>
            <a:endParaRPr lang="en-US" sz="1421" dirty="0"/>
          </a:p>
        </p:txBody>
      </p:sp>
      <p:sp>
        <p:nvSpPr>
          <p:cNvPr id="32" name="Text 13">
            <a:extLst>
              <a:ext uri="{FF2B5EF4-FFF2-40B4-BE49-F238E27FC236}">
                <a16:creationId xmlns:a16="http://schemas.microsoft.com/office/drawing/2014/main" id="{66B49649-50A4-D328-2540-CF8979012489}"/>
              </a:ext>
            </a:extLst>
          </p:cNvPr>
          <p:cNvSpPr/>
          <p:nvPr/>
        </p:nvSpPr>
        <p:spPr>
          <a:xfrm>
            <a:off x="4308743" y="6657855"/>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Healthcare and therapy</a:t>
            </a:r>
            <a:endParaRPr lang="en-US" sz="1421" dirty="0"/>
          </a:p>
        </p:txBody>
      </p:sp>
      <p:sp>
        <p:nvSpPr>
          <p:cNvPr id="33" name="Text 14">
            <a:extLst>
              <a:ext uri="{FF2B5EF4-FFF2-40B4-BE49-F238E27FC236}">
                <a16:creationId xmlns:a16="http://schemas.microsoft.com/office/drawing/2014/main" id="{B5C172AF-D389-35F6-B879-077C7E59732D}"/>
              </a:ext>
            </a:extLst>
          </p:cNvPr>
          <p:cNvSpPr/>
          <p:nvPr/>
        </p:nvSpPr>
        <p:spPr>
          <a:xfrm>
            <a:off x="4308743" y="7018614"/>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Architecture and design visualization</a:t>
            </a:r>
            <a:endParaRPr lang="en-US" sz="1421" dirty="0"/>
          </a:p>
        </p:txBody>
      </p:sp>
      <p:sp>
        <p:nvSpPr>
          <p:cNvPr id="34" name="Text 15">
            <a:extLst>
              <a:ext uri="{FF2B5EF4-FFF2-40B4-BE49-F238E27FC236}">
                <a16:creationId xmlns:a16="http://schemas.microsoft.com/office/drawing/2014/main" id="{87198E9C-E43E-F126-F801-B31F4E2AC6A6}"/>
              </a:ext>
            </a:extLst>
          </p:cNvPr>
          <p:cNvSpPr/>
          <p:nvPr/>
        </p:nvSpPr>
        <p:spPr>
          <a:xfrm>
            <a:off x="4308743" y="7379374"/>
            <a:ext cx="8281868" cy="288608"/>
          </a:xfrm>
          <a:prstGeom prst="rect">
            <a:avLst/>
          </a:prstGeom>
          <a:noFill/>
          <a:ln/>
        </p:spPr>
        <p:txBody>
          <a:bodyPr wrap="none" rtlCol="0" anchor="t"/>
          <a:lstStyle/>
          <a:p>
            <a:pPr marL="342900" indent="-342900" algn="l">
              <a:lnSpc>
                <a:spcPts val="2273"/>
              </a:lnSpc>
              <a:buSzPct val="100000"/>
              <a:buChar char="•"/>
            </a:pPr>
            <a:r>
              <a:rPr lang="en-US" sz="1421" dirty="0">
                <a:solidFill>
                  <a:srgbClr val="15213F"/>
                </a:solidFill>
                <a:latin typeface="Roboto" pitchFamily="34" charset="0"/>
                <a:ea typeface="Roboto" pitchFamily="34" charset="-122"/>
                <a:cs typeface="Roboto" pitchFamily="34" charset="-120"/>
              </a:rPr>
              <a:t>Virtual tours and travel experiences</a:t>
            </a:r>
            <a:endParaRPr lang="en-US" sz="1421" dirty="0"/>
          </a:p>
        </p:txBody>
      </p:sp>
      <p:pic>
        <p:nvPicPr>
          <p:cNvPr id="37" name="Picture 36" descr="A mountain range with fog&#10;&#10;Description automatically generated">
            <a:extLst>
              <a:ext uri="{FF2B5EF4-FFF2-40B4-BE49-F238E27FC236}">
                <a16:creationId xmlns:a16="http://schemas.microsoft.com/office/drawing/2014/main" id="{0988F686-28A2-BD67-F6CB-F286995A49BC}"/>
              </a:ext>
            </a:extLst>
          </p:cNvPr>
          <p:cNvPicPr>
            <a:picLocks noChangeAspect="1"/>
          </p:cNvPicPr>
          <p:nvPr/>
        </p:nvPicPr>
        <p:blipFill>
          <a:blip r:embed="rId3"/>
          <a:stretch>
            <a:fillRect/>
          </a:stretch>
        </p:blipFill>
        <p:spPr>
          <a:xfrm>
            <a:off x="1489" y="12181"/>
            <a:ext cx="36576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037993" y="1214914"/>
            <a:ext cx="895350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Applications of VR in Engineering</a:t>
            </a:r>
            <a:endParaRPr lang="en-US" sz="4374" dirty="0"/>
          </a:p>
        </p:txBody>
      </p:sp>
      <p:pic>
        <p:nvPicPr>
          <p:cNvPr id="5" name="Image 0" descr="preencoded.png"/>
          <p:cNvPicPr>
            <a:picLocks noChangeAspect="1"/>
          </p:cNvPicPr>
          <p:nvPr/>
        </p:nvPicPr>
        <p:blipFill>
          <a:blip r:embed="rId3"/>
          <a:stretch>
            <a:fillRect/>
          </a:stretch>
        </p:blipFill>
        <p:spPr>
          <a:xfrm>
            <a:off x="2037993" y="2353628"/>
            <a:ext cx="3295888" cy="2036921"/>
          </a:xfrm>
          <a:prstGeom prst="rect">
            <a:avLst/>
          </a:prstGeom>
        </p:spPr>
      </p:pic>
      <p:sp>
        <p:nvSpPr>
          <p:cNvPr id="6" name="Text 3"/>
          <p:cNvSpPr/>
          <p:nvPr/>
        </p:nvSpPr>
        <p:spPr>
          <a:xfrm>
            <a:off x="2037993" y="4668203"/>
            <a:ext cx="272034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Architectural Design</a:t>
            </a:r>
            <a:endParaRPr lang="en-US" sz="2187" dirty="0"/>
          </a:p>
        </p:txBody>
      </p:sp>
      <p:sp>
        <p:nvSpPr>
          <p:cNvPr id="7" name="Text 4"/>
          <p:cNvSpPr/>
          <p:nvPr/>
        </p:nvSpPr>
        <p:spPr>
          <a:xfrm>
            <a:off x="2037993" y="5237559"/>
            <a:ext cx="3295888" cy="1777008"/>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VR transforms the way architectural designs are visualized, helping architects and clients to better understand spatial relationships.</a:t>
            </a:r>
            <a:endParaRPr lang="en-US" sz="1750" dirty="0"/>
          </a:p>
        </p:txBody>
      </p:sp>
      <p:pic>
        <p:nvPicPr>
          <p:cNvPr id="8" name="Image 1" descr="preencoded.png"/>
          <p:cNvPicPr>
            <a:picLocks noChangeAspect="1"/>
          </p:cNvPicPr>
          <p:nvPr/>
        </p:nvPicPr>
        <p:blipFill>
          <a:blip r:embed="rId4"/>
          <a:stretch>
            <a:fillRect/>
          </a:stretch>
        </p:blipFill>
        <p:spPr>
          <a:xfrm>
            <a:off x="5667137" y="2353628"/>
            <a:ext cx="3296007" cy="2037040"/>
          </a:xfrm>
          <a:prstGeom prst="rect">
            <a:avLst/>
          </a:prstGeom>
        </p:spPr>
      </p:pic>
      <p:sp>
        <p:nvSpPr>
          <p:cNvPr id="9" name="Text 5"/>
          <p:cNvSpPr/>
          <p:nvPr/>
        </p:nvSpPr>
        <p:spPr>
          <a:xfrm>
            <a:off x="5667137" y="4668322"/>
            <a:ext cx="3296007" cy="694373"/>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Manufacturing Simulation</a:t>
            </a:r>
            <a:endParaRPr lang="en-US" sz="2187" dirty="0"/>
          </a:p>
        </p:txBody>
      </p:sp>
      <p:sp>
        <p:nvSpPr>
          <p:cNvPr id="10" name="Text 6"/>
          <p:cNvSpPr/>
          <p:nvPr/>
        </p:nvSpPr>
        <p:spPr>
          <a:xfrm>
            <a:off x="5667137" y="5584865"/>
            <a:ext cx="3296007" cy="1421606"/>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VR enables engineers to simulate assembly lines, identify bottlenecks, and optimize production processes.</a:t>
            </a:r>
            <a:endParaRPr lang="en-US" sz="1750" dirty="0"/>
          </a:p>
        </p:txBody>
      </p:sp>
      <p:pic>
        <p:nvPicPr>
          <p:cNvPr id="11" name="Image 2" descr="preencoded.png"/>
          <p:cNvPicPr>
            <a:picLocks noChangeAspect="1"/>
          </p:cNvPicPr>
          <p:nvPr/>
        </p:nvPicPr>
        <p:blipFill>
          <a:blip r:embed="rId5"/>
          <a:stretch>
            <a:fillRect/>
          </a:stretch>
        </p:blipFill>
        <p:spPr>
          <a:xfrm>
            <a:off x="9296400" y="2353628"/>
            <a:ext cx="3296007" cy="2037040"/>
          </a:xfrm>
          <a:prstGeom prst="rect">
            <a:avLst/>
          </a:prstGeom>
        </p:spPr>
      </p:pic>
      <p:sp>
        <p:nvSpPr>
          <p:cNvPr id="12" name="Text 7"/>
          <p:cNvSpPr/>
          <p:nvPr/>
        </p:nvSpPr>
        <p:spPr>
          <a:xfrm>
            <a:off x="9296400" y="4668322"/>
            <a:ext cx="2221944"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Aircraft Design</a:t>
            </a:r>
            <a:endParaRPr lang="en-US" sz="2187" dirty="0"/>
          </a:p>
        </p:txBody>
      </p:sp>
      <p:sp>
        <p:nvSpPr>
          <p:cNvPr id="13" name="Text 8"/>
          <p:cNvSpPr/>
          <p:nvPr/>
        </p:nvSpPr>
        <p:spPr>
          <a:xfrm>
            <a:off x="9296400" y="5237678"/>
            <a:ext cx="3296007" cy="1421606"/>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VR allows aerospace engineers to virtually test and evaluate aerodynamics, improving aircraft performance and fuel efficiency.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719"/>
          </a:xfrm>
          <a:prstGeom prst="rect">
            <a:avLst/>
          </a:prstGeom>
          <a:solidFill>
            <a:srgbClr val="FBFCFE"/>
          </a:solidFill>
          <a:ln/>
        </p:spPr>
        <p:txBody>
          <a:bodyPr/>
          <a:lstStyle/>
          <a:p>
            <a:endParaRPr lang="en-IN"/>
          </a:p>
        </p:txBody>
      </p:sp>
      <p:sp>
        <p:nvSpPr>
          <p:cNvPr id="4" name="Text 2"/>
          <p:cNvSpPr/>
          <p:nvPr/>
        </p:nvSpPr>
        <p:spPr>
          <a:xfrm>
            <a:off x="2212777" y="3276243"/>
            <a:ext cx="10204847" cy="1342549"/>
          </a:xfrm>
          <a:prstGeom prst="rect">
            <a:avLst/>
          </a:prstGeom>
          <a:noFill/>
          <a:ln/>
        </p:spPr>
        <p:txBody>
          <a:bodyPr wrap="square" rtlCol="0" anchor="t"/>
          <a:lstStyle/>
          <a:p>
            <a:pPr marL="0" indent="0">
              <a:lnSpc>
                <a:spcPts val="5286"/>
              </a:lnSpc>
              <a:buNone/>
            </a:pPr>
            <a:r>
              <a:rPr lang="en-US" sz="4229" dirty="0">
                <a:solidFill>
                  <a:srgbClr val="476FD6"/>
                </a:solidFill>
                <a:latin typeface="Roboto Slab" pitchFamily="34" charset="0"/>
                <a:ea typeface="Roboto Slab" pitchFamily="34" charset="-122"/>
                <a:cs typeface="Roboto Slab" pitchFamily="34" charset="-120"/>
              </a:rPr>
              <a:t>Challenges and Limitations of VR in Engineering</a:t>
            </a:r>
            <a:endParaRPr lang="en-US" sz="4229" dirty="0"/>
          </a:p>
        </p:txBody>
      </p:sp>
      <p:sp>
        <p:nvSpPr>
          <p:cNvPr id="5" name="Shape 3"/>
          <p:cNvSpPr/>
          <p:nvPr/>
        </p:nvSpPr>
        <p:spPr>
          <a:xfrm>
            <a:off x="2212777" y="4940975"/>
            <a:ext cx="3258383" cy="2697956"/>
          </a:xfrm>
          <a:prstGeom prst="roundRect">
            <a:avLst>
              <a:gd name="adj" fmla="val 4778"/>
            </a:avLst>
          </a:prstGeom>
          <a:solidFill>
            <a:srgbClr val="E7EDF9"/>
          </a:solidFill>
          <a:ln/>
        </p:spPr>
        <p:txBody>
          <a:bodyPr/>
          <a:lstStyle/>
          <a:p>
            <a:endParaRPr lang="en-IN"/>
          </a:p>
        </p:txBody>
      </p:sp>
      <p:sp>
        <p:nvSpPr>
          <p:cNvPr id="6" name="Text 4"/>
          <p:cNvSpPr/>
          <p:nvPr/>
        </p:nvSpPr>
        <p:spPr>
          <a:xfrm>
            <a:off x="2427565" y="5155763"/>
            <a:ext cx="2828806" cy="679133"/>
          </a:xfrm>
          <a:prstGeom prst="rect">
            <a:avLst/>
          </a:prstGeom>
          <a:noFill/>
          <a:ln/>
        </p:spPr>
        <p:txBody>
          <a:bodyPr wrap="square" rtlCol="0" anchor="t"/>
          <a:lstStyle/>
          <a:p>
            <a:pPr marL="0" indent="0">
              <a:lnSpc>
                <a:spcPts val="2643"/>
              </a:lnSpc>
              <a:buNone/>
            </a:pPr>
            <a:r>
              <a:rPr lang="en-US" sz="2115" dirty="0">
                <a:solidFill>
                  <a:srgbClr val="476FD6"/>
                </a:solidFill>
                <a:latin typeface="Roboto Slab" pitchFamily="34" charset="0"/>
                <a:ea typeface="Roboto Slab" pitchFamily="34" charset="-122"/>
                <a:cs typeface="Roboto Slab" pitchFamily="34" charset="-120"/>
              </a:rPr>
              <a:t>Cost and Accessibility </a:t>
            </a:r>
            <a:r>
              <a:rPr lang="en-US" sz="2115" dirty="0">
                <a:solidFill>
                  <a:srgbClr val="000000"/>
                </a:solidFill>
                <a:latin typeface="Roboto Slab" pitchFamily="34" charset="0"/>
                <a:ea typeface="Roboto Slab" pitchFamily="34" charset="-122"/>
                <a:cs typeface="Roboto Slab" pitchFamily="34" charset="-120"/>
              </a:rPr>
              <a:t>💰</a:t>
            </a:r>
            <a:endParaRPr lang="en-US" sz="2115" dirty="0"/>
          </a:p>
        </p:txBody>
      </p:sp>
      <p:sp>
        <p:nvSpPr>
          <p:cNvPr id="7" name="Text 5"/>
          <p:cNvSpPr/>
          <p:nvPr/>
        </p:nvSpPr>
        <p:spPr>
          <a:xfrm>
            <a:off x="2427565" y="6049685"/>
            <a:ext cx="2828806" cy="1374458"/>
          </a:xfrm>
          <a:prstGeom prst="rect">
            <a:avLst/>
          </a:prstGeom>
          <a:noFill/>
          <a:ln/>
        </p:spPr>
        <p:txBody>
          <a:bodyPr wrap="square" rtlCol="0" anchor="t"/>
          <a:lstStyle/>
          <a:p>
            <a:pPr marL="0" indent="0">
              <a:lnSpc>
                <a:spcPts val="2707"/>
              </a:lnSpc>
              <a:buNone/>
            </a:pPr>
            <a:r>
              <a:rPr lang="en-US" sz="1692" dirty="0">
                <a:solidFill>
                  <a:srgbClr val="15213F"/>
                </a:solidFill>
                <a:latin typeface="Roboto" pitchFamily="34" charset="0"/>
                <a:ea typeface="Roboto" pitchFamily="34" charset="-122"/>
                <a:cs typeface="Roboto" pitchFamily="34" charset="-120"/>
              </a:rPr>
              <a:t>High-end VR equipment can be expensive, limiting accessibility and adoption for some engineering teams.</a:t>
            </a:r>
            <a:endParaRPr lang="en-US" sz="1692" dirty="0"/>
          </a:p>
        </p:txBody>
      </p:sp>
      <p:sp>
        <p:nvSpPr>
          <p:cNvPr id="8" name="Shape 6"/>
          <p:cNvSpPr/>
          <p:nvPr/>
        </p:nvSpPr>
        <p:spPr>
          <a:xfrm>
            <a:off x="5685949" y="4940975"/>
            <a:ext cx="3258383" cy="2697956"/>
          </a:xfrm>
          <a:prstGeom prst="roundRect">
            <a:avLst>
              <a:gd name="adj" fmla="val 4778"/>
            </a:avLst>
          </a:prstGeom>
          <a:solidFill>
            <a:srgbClr val="E7EDF9"/>
          </a:solidFill>
          <a:ln/>
        </p:spPr>
        <p:txBody>
          <a:bodyPr/>
          <a:lstStyle/>
          <a:p>
            <a:endParaRPr lang="en-IN"/>
          </a:p>
        </p:txBody>
      </p:sp>
      <p:sp>
        <p:nvSpPr>
          <p:cNvPr id="9" name="Text 7"/>
          <p:cNvSpPr/>
          <p:nvPr/>
        </p:nvSpPr>
        <p:spPr>
          <a:xfrm>
            <a:off x="5900738" y="5155763"/>
            <a:ext cx="2476500" cy="343376"/>
          </a:xfrm>
          <a:prstGeom prst="rect">
            <a:avLst/>
          </a:prstGeom>
          <a:noFill/>
          <a:ln/>
        </p:spPr>
        <p:txBody>
          <a:bodyPr wrap="none" rtlCol="0" anchor="t"/>
          <a:lstStyle/>
          <a:p>
            <a:pPr marL="0" indent="0">
              <a:lnSpc>
                <a:spcPts val="2643"/>
              </a:lnSpc>
              <a:buNone/>
            </a:pPr>
            <a:r>
              <a:rPr lang="en-US" sz="2115" dirty="0">
                <a:solidFill>
                  <a:srgbClr val="476FD6"/>
                </a:solidFill>
                <a:latin typeface="Roboto Slab" pitchFamily="34" charset="0"/>
                <a:ea typeface="Roboto Slab" pitchFamily="34" charset="-122"/>
                <a:cs typeface="Roboto Slab" pitchFamily="34" charset="-120"/>
              </a:rPr>
              <a:t>User Experience </a:t>
            </a:r>
            <a:r>
              <a:rPr lang="en-US" sz="2115" dirty="0">
                <a:solidFill>
                  <a:srgbClr val="000000"/>
                </a:solidFill>
                <a:latin typeface="Roboto Slab" pitchFamily="34" charset="0"/>
                <a:ea typeface="Roboto Slab" pitchFamily="34" charset="-122"/>
                <a:cs typeface="Roboto Slab" pitchFamily="34" charset="-120"/>
              </a:rPr>
              <a:t>👓</a:t>
            </a:r>
            <a:endParaRPr lang="en-US" sz="2115" dirty="0"/>
          </a:p>
        </p:txBody>
      </p:sp>
      <p:sp>
        <p:nvSpPr>
          <p:cNvPr id="10" name="Text 8"/>
          <p:cNvSpPr/>
          <p:nvPr/>
        </p:nvSpPr>
        <p:spPr>
          <a:xfrm>
            <a:off x="5900738" y="5713928"/>
            <a:ext cx="2828806" cy="1374458"/>
          </a:xfrm>
          <a:prstGeom prst="rect">
            <a:avLst/>
          </a:prstGeom>
          <a:noFill/>
          <a:ln/>
        </p:spPr>
        <p:txBody>
          <a:bodyPr wrap="square" rtlCol="0" anchor="t"/>
          <a:lstStyle/>
          <a:p>
            <a:pPr marL="0" indent="0">
              <a:lnSpc>
                <a:spcPts val="2707"/>
              </a:lnSpc>
              <a:buNone/>
            </a:pPr>
            <a:r>
              <a:rPr lang="en-US" sz="1692" dirty="0">
                <a:solidFill>
                  <a:srgbClr val="15213F"/>
                </a:solidFill>
                <a:latin typeface="Roboto" pitchFamily="34" charset="0"/>
                <a:ea typeface="Roboto" pitchFamily="34" charset="-122"/>
                <a:cs typeface="Roboto" pitchFamily="34" charset="-120"/>
              </a:rPr>
              <a:t>Creating intuitive and user-friendly VR interfaces poses a challenge for engineers and designers.</a:t>
            </a:r>
            <a:endParaRPr lang="en-US" sz="1692" dirty="0"/>
          </a:p>
        </p:txBody>
      </p:sp>
      <p:sp>
        <p:nvSpPr>
          <p:cNvPr id="11" name="Shape 9"/>
          <p:cNvSpPr/>
          <p:nvPr/>
        </p:nvSpPr>
        <p:spPr>
          <a:xfrm>
            <a:off x="9159121" y="4940975"/>
            <a:ext cx="3258383" cy="2697956"/>
          </a:xfrm>
          <a:prstGeom prst="roundRect">
            <a:avLst>
              <a:gd name="adj" fmla="val 4778"/>
            </a:avLst>
          </a:prstGeom>
          <a:solidFill>
            <a:srgbClr val="E7EDF9"/>
          </a:solidFill>
          <a:ln/>
        </p:spPr>
        <p:txBody>
          <a:bodyPr/>
          <a:lstStyle/>
          <a:p>
            <a:endParaRPr lang="en-IN"/>
          </a:p>
        </p:txBody>
      </p:sp>
      <p:sp>
        <p:nvSpPr>
          <p:cNvPr id="12" name="Text 10"/>
          <p:cNvSpPr/>
          <p:nvPr/>
        </p:nvSpPr>
        <p:spPr>
          <a:xfrm>
            <a:off x="9373910" y="5155763"/>
            <a:ext cx="2453640" cy="343376"/>
          </a:xfrm>
          <a:prstGeom prst="rect">
            <a:avLst/>
          </a:prstGeom>
          <a:noFill/>
          <a:ln/>
        </p:spPr>
        <p:txBody>
          <a:bodyPr wrap="none" rtlCol="0" anchor="t"/>
          <a:lstStyle/>
          <a:p>
            <a:pPr marL="0" indent="0">
              <a:lnSpc>
                <a:spcPts val="2643"/>
              </a:lnSpc>
              <a:buNone/>
            </a:pPr>
            <a:r>
              <a:rPr lang="en-US" sz="2115" dirty="0">
                <a:solidFill>
                  <a:srgbClr val="476FD6"/>
                </a:solidFill>
                <a:latin typeface="Roboto Slab" pitchFamily="34" charset="0"/>
                <a:ea typeface="Roboto Slab" pitchFamily="34" charset="-122"/>
                <a:cs typeface="Roboto Slab" pitchFamily="34" charset="-120"/>
              </a:rPr>
              <a:t>Data Integration </a:t>
            </a:r>
            <a:r>
              <a:rPr lang="en-US" sz="2115" dirty="0">
                <a:solidFill>
                  <a:srgbClr val="000000"/>
                </a:solidFill>
                <a:latin typeface="Roboto Slab" pitchFamily="34" charset="0"/>
                <a:ea typeface="Roboto Slab" pitchFamily="34" charset="-122"/>
                <a:cs typeface="Roboto Slab" pitchFamily="34" charset="-120"/>
              </a:rPr>
              <a:t>📊</a:t>
            </a:r>
            <a:endParaRPr lang="en-US" sz="2115" dirty="0"/>
          </a:p>
        </p:txBody>
      </p:sp>
      <p:sp>
        <p:nvSpPr>
          <p:cNvPr id="13" name="Text 11"/>
          <p:cNvSpPr/>
          <p:nvPr/>
        </p:nvSpPr>
        <p:spPr>
          <a:xfrm>
            <a:off x="9373910" y="5713928"/>
            <a:ext cx="2828806" cy="1374458"/>
          </a:xfrm>
          <a:prstGeom prst="rect">
            <a:avLst/>
          </a:prstGeom>
          <a:noFill/>
          <a:ln/>
        </p:spPr>
        <p:txBody>
          <a:bodyPr wrap="square" rtlCol="0" anchor="t"/>
          <a:lstStyle/>
          <a:p>
            <a:pPr marL="0" indent="0">
              <a:lnSpc>
                <a:spcPts val="2707"/>
              </a:lnSpc>
              <a:buNone/>
            </a:pPr>
            <a:r>
              <a:rPr lang="en-US" sz="1692" dirty="0">
                <a:solidFill>
                  <a:srgbClr val="15213F"/>
                </a:solidFill>
                <a:latin typeface="Roboto" pitchFamily="34" charset="0"/>
                <a:ea typeface="Roboto" pitchFamily="34" charset="-122"/>
                <a:cs typeface="Roboto" pitchFamily="34" charset="-120"/>
              </a:rPr>
              <a:t>Integrating VR into existing engineering workflows requires seamless data transfer and compatibility.</a:t>
            </a:r>
            <a:endParaRPr lang="en-US" sz="1692" dirty="0"/>
          </a:p>
        </p:txBody>
      </p:sp>
      <p:pic>
        <p:nvPicPr>
          <p:cNvPr id="14" name="Image 0" descr="preencoded.png"/>
          <p:cNvPicPr>
            <a:picLocks noChangeAspect="1"/>
          </p:cNvPicPr>
          <p:nvPr/>
        </p:nvPicPr>
        <p:blipFill>
          <a:blip r:embed="rId3"/>
          <a:stretch>
            <a:fillRect/>
          </a:stretch>
        </p:blipFill>
        <p:spPr>
          <a:xfrm>
            <a:off x="0" y="0"/>
            <a:ext cx="14630400" cy="26854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32934"/>
          </a:xfrm>
          <a:prstGeom prst="rect">
            <a:avLst/>
          </a:prstGeom>
          <a:solidFill>
            <a:srgbClr val="FBFCFE"/>
          </a:solidFill>
          <a:ln/>
        </p:spPr>
        <p:txBody>
          <a:bodyPr/>
          <a:lstStyle/>
          <a:p>
            <a:endParaRPr lang="en-IN"/>
          </a:p>
        </p:txBody>
      </p:sp>
      <p:sp>
        <p:nvSpPr>
          <p:cNvPr id="4" name="Text 2"/>
          <p:cNvSpPr/>
          <p:nvPr/>
        </p:nvSpPr>
        <p:spPr>
          <a:xfrm>
            <a:off x="786527" y="576858"/>
            <a:ext cx="9399746" cy="1311116"/>
          </a:xfrm>
          <a:prstGeom prst="rect">
            <a:avLst/>
          </a:prstGeom>
          <a:noFill/>
          <a:ln/>
        </p:spPr>
        <p:txBody>
          <a:bodyPr wrap="square" rtlCol="0" anchor="t"/>
          <a:lstStyle/>
          <a:p>
            <a:pPr marL="0" indent="0">
              <a:lnSpc>
                <a:spcPts val="5162"/>
              </a:lnSpc>
              <a:buNone/>
            </a:pPr>
            <a:r>
              <a:rPr lang="en-US" sz="4129" dirty="0">
                <a:solidFill>
                  <a:srgbClr val="476FD6"/>
                </a:solidFill>
                <a:latin typeface="Roboto Slab" pitchFamily="34" charset="0"/>
                <a:ea typeface="Roboto Slab" pitchFamily="34" charset="-122"/>
                <a:cs typeface="Roboto Slab" pitchFamily="34" charset="-120"/>
              </a:rPr>
              <a:t>Case Studies of Successful VR Implementation in Engineering</a:t>
            </a:r>
            <a:endParaRPr lang="en-US" sz="4129" dirty="0"/>
          </a:p>
        </p:txBody>
      </p:sp>
      <p:sp>
        <p:nvSpPr>
          <p:cNvPr id="5" name="Shape 3"/>
          <p:cNvSpPr/>
          <p:nvPr/>
        </p:nvSpPr>
        <p:spPr>
          <a:xfrm>
            <a:off x="1080135" y="2202537"/>
            <a:ext cx="41910" cy="5453539"/>
          </a:xfrm>
          <a:prstGeom prst="rect">
            <a:avLst/>
          </a:prstGeom>
          <a:solidFill>
            <a:srgbClr val="E7EDF9"/>
          </a:solidFill>
          <a:ln/>
        </p:spPr>
        <p:txBody>
          <a:bodyPr/>
          <a:lstStyle/>
          <a:p>
            <a:endParaRPr lang="en-IN"/>
          </a:p>
        </p:txBody>
      </p:sp>
      <p:sp>
        <p:nvSpPr>
          <p:cNvPr id="6" name="Shape 4"/>
          <p:cNvSpPr/>
          <p:nvPr/>
        </p:nvSpPr>
        <p:spPr>
          <a:xfrm>
            <a:off x="1337072" y="2581394"/>
            <a:ext cx="734139" cy="41910"/>
          </a:xfrm>
          <a:prstGeom prst="rect">
            <a:avLst/>
          </a:prstGeom>
          <a:solidFill>
            <a:srgbClr val="E7EDF9"/>
          </a:solidFill>
          <a:ln/>
        </p:spPr>
        <p:txBody>
          <a:bodyPr/>
          <a:lstStyle/>
          <a:p>
            <a:endParaRPr lang="en-IN"/>
          </a:p>
        </p:txBody>
      </p:sp>
      <p:sp>
        <p:nvSpPr>
          <p:cNvPr id="7" name="Shape 5"/>
          <p:cNvSpPr/>
          <p:nvPr/>
        </p:nvSpPr>
        <p:spPr>
          <a:xfrm>
            <a:off x="865108" y="2366367"/>
            <a:ext cx="471964" cy="471964"/>
          </a:xfrm>
          <a:prstGeom prst="roundRect">
            <a:avLst>
              <a:gd name="adj" fmla="val 26667"/>
            </a:avLst>
          </a:prstGeom>
          <a:solidFill>
            <a:srgbClr val="E7EDF9"/>
          </a:solidFill>
          <a:ln/>
        </p:spPr>
        <p:txBody>
          <a:bodyPr/>
          <a:lstStyle/>
          <a:p>
            <a:endParaRPr lang="en-IN"/>
          </a:p>
        </p:txBody>
      </p:sp>
      <p:sp>
        <p:nvSpPr>
          <p:cNvPr id="8" name="Text 6"/>
          <p:cNvSpPr/>
          <p:nvPr/>
        </p:nvSpPr>
        <p:spPr>
          <a:xfrm>
            <a:off x="1036320" y="2405658"/>
            <a:ext cx="129540" cy="393263"/>
          </a:xfrm>
          <a:prstGeom prst="rect">
            <a:avLst/>
          </a:prstGeom>
          <a:noFill/>
          <a:ln/>
        </p:spPr>
        <p:txBody>
          <a:bodyPr wrap="none" rtlCol="0" anchor="t"/>
          <a:lstStyle/>
          <a:p>
            <a:pPr marL="0" indent="0" algn="ctr">
              <a:lnSpc>
                <a:spcPts val="3097"/>
              </a:lnSpc>
              <a:buNone/>
            </a:pPr>
            <a:r>
              <a:rPr lang="en-US" sz="2478" dirty="0">
                <a:solidFill>
                  <a:srgbClr val="476FD6"/>
                </a:solidFill>
                <a:latin typeface="Roboto Slab" pitchFamily="34" charset="0"/>
                <a:ea typeface="Roboto Slab" pitchFamily="34" charset="-122"/>
                <a:cs typeface="Roboto Slab" pitchFamily="34" charset="-120"/>
              </a:rPr>
              <a:t>1</a:t>
            </a:r>
            <a:endParaRPr lang="en-US" sz="2478" dirty="0"/>
          </a:p>
        </p:txBody>
      </p:sp>
      <p:sp>
        <p:nvSpPr>
          <p:cNvPr id="9" name="Text 7"/>
          <p:cNvSpPr/>
          <p:nvPr/>
        </p:nvSpPr>
        <p:spPr>
          <a:xfrm>
            <a:off x="2254806" y="2412206"/>
            <a:ext cx="2362200" cy="327660"/>
          </a:xfrm>
          <a:prstGeom prst="rect">
            <a:avLst/>
          </a:prstGeom>
          <a:noFill/>
          <a:ln/>
        </p:spPr>
        <p:txBody>
          <a:bodyPr wrap="none" rtlCol="0" anchor="t"/>
          <a:lstStyle/>
          <a:p>
            <a:pPr marL="0" indent="0" algn="l">
              <a:lnSpc>
                <a:spcPts val="2581"/>
              </a:lnSpc>
              <a:buNone/>
            </a:pPr>
            <a:r>
              <a:rPr lang="en-US" sz="2065" dirty="0">
                <a:solidFill>
                  <a:srgbClr val="476FD6"/>
                </a:solidFill>
                <a:latin typeface="Roboto Slab" pitchFamily="34" charset="0"/>
                <a:ea typeface="Roboto Slab" pitchFamily="34" charset="-122"/>
                <a:cs typeface="Roboto Slab" pitchFamily="34" charset="-120"/>
              </a:rPr>
              <a:t>Automotive Design</a:t>
            </a:r>
            <a:endParaRPr lang="en-US" sz="2065" dirty="0"/>
          </a:p>
        </p:txBody>
      </p:sp>
      <p:sp>
        <p:nvSpPr>
          <p:cNvPr id="10" name="Text 8"/>
          <p:cNvSpPr/>
          <p:nvPr/>
        </p:nvSpPr>
        <p:spPr>
          <a:xfrm>
            <a:off x="2254806" y="2949535"/>
            <a:ext cx="7931468" cy="671274"/>
          </a:xfrm>
          <a:prstGeom prst="rect">
            <a:avLst/>
          </a:prstGeom>
          <a:noFill/>
          <a:ln/>
        </p:spPr>
        <p:txBody>
          <a:bodyPr wrap="square" rtlCol="0" anchor="t"/>
          <a:lstStyle/>
          <a:p>
            <a:pPr marL="0" indent="0" algn="l">
              <a:lnSpc>
                <a:spcPts val="2643"/>
              </a:lnSpc>
              <a:buNone/>
            </a:pPr>
            <a:r>
              <a:rPr lang="en-US" sz="1652" dirty="0">
                <a:solidFill>
                  <a:srgbClr val="15213F"/>
                </a:solidFill>
                <a:latin typeface="Roboto" pitchFamily="34" charset="0"/>
                <a:ea typeface="Roboto" pitchFamily="34" charset="-122"/>
                <a:cs typeface="Roboto" pitchFamily="34" charset="-120"/>
              </a:rPr>
              <a:t>Using VR, automotive companies have reduced the time required to develop new car models by up to 40%.</a:t>
            </a:r>
            <a:endParaRPr lang="en-US" sz="1652" dirty="0"/>
          </a:p>
        </p:txBody>
      </p:sp>
      <p:sp>
        <p:nvSpPr>
          <p:cNvPr id="11" name="Shape 9"/>
          <p:cNvSpPr/>
          <p:nvPr/>
        </p:nvSpPr>
        <p:spPr>
          <a:xfrm>
            <a:off x="1337072" y="4469130"/>
            <a:ext cx="734139" cy="41910"/>
          </a:xfrm>
          <a:prstGeom prst="rect">
            <a:avLst/>
          </a:prstGeom>
          <a:solidFill>
            <a:srgbClr val="E7EDF9"/>
          </a:solidFill>
          <a:ln/>
        </p:spPr>
        <p:txBody>
          <a:bodyPr/>
          <a:lstStyle/>
          <a:p>
            <a:endParaRPr lang="en-IN"/>
          </a:p>
        </p:txBody>
      </p:sp>
      <p:sp>
        <p:nvSpPr>
          <p:cNvPr id="12" name="Shape 10"/>
          <p:cNvSpPr/>
          <p:nvPr/>
        </p:nvSpPr>
        <p:spPr>
          <a:xfrm>
            <a:off x="865108" y="4254103"/>
            <a:ext cx="471964" cy="471964"/>
          </a:xfrm>
          <a:prstGeom prst="roundRect">
            <a:avLst>
              <a:gd name="adj" fmla="val 26667"/>
            </a:avLst>
          </a:prstGeom>
          <a:solidFill>
            <a:srgbClr val="E7EDF9"/>
          </a:solidFill>
          <a:ln/>
        </p:spPr>
        <p:txBody>
          <a:bodyPr/>
          <a:lstStyle/>
          <a:p>
            <a:endParaRPr lang="en-IN"/>
          </a:p>
        </p:txBody>
      </p:sp>
      <p:sp>
        <p:nvSpPr>
          <p:cNvPr id="13" name="Text 11"/>
          <p:cNvSpPr/>
          <p:nvPr/>
        </p:nvSpPr>
        <p:spPr>
          <a:xfrm>
            <a:off x="1013460" y="4293394"/>
            <a:ext cx="175260" cy="393263"/>
          </a:xfrm>
          <a:prstGeom prst="rect">
            <a:avLst/>
          </a:prstGeom>
          <a:noFill/>
          <a:ln/>
        </p:spPr>
        <p:txBody>
          <a:bodyPr wrap="none" rtlCol="0" anchor="t"/>
          <a:lstStyle/>
          <a:p>
            <a:pPr marL="0" indent="0" algn="ctr">
              <a:lnSpc>
                <a:spcPts val="3097"/>
              </a:lnSpc>
              <a:buNone/>
            </a:pPr>
            <a:r>
              <a:rPr lang="en-US" sz="2478" dirty="0">
                <a:solidFill>
                  <a:srgbClr val="476FD6"/>
                </a:solidFill>
                <a:latin typeface="Roboto Slab" pitchFamily="34" charset="0"/>
                <a:ea typeface="Roboto Slab" pitchFamily="34" charset="-122"/>
                <a:cs typeface="Roboto Slab" pitchFamily="34" charset="-120"/>
              </a:rPr>
              <a:t>2</a:t>
            </a:r>
            <a:endParaRPr lang="en-US" sz="2478" dirty="0"/>
          </a:p>
        </p:txBody>
      </p:sp>
      <p:sp>
        <p:nvSpPr>
          <p:cNvPr id="14" name="Text 12"/>
          <p:cNvSpPr/>
          <p:nvPr/>
        </p:nvSpPr>
        <p:spPr>
          <a:xfrm>
            <a:off x="2254806" y="4299942"/>
            <a:ext cx="2827020" cy="327660"/>
          </a:xfrm>
          <a:prstGeom prst="rect">
            <a:avLst/>
          </a:prstGeom>
          <a:noFill/>
          <a:ln/>
        </p:spPr>
        <p:txBody>
          <a:bodyPr wrap="none" rtlCol="0" anchor="t"/>
          <a:lstStyle/>
          <a:p>
            <a:pPr marL="0" indent="0" algn="l">
              <a:lnSpc>
                <a:spcPts val="2581"/>
              </a:lnSpc>
              <a:buNone/>
            </a:pPr>
            <a:r>
              <a:rPr lang="en-US" sz="2065" dirty="0">
                <a:solidFill>
                  <a:srgbClr val="476FD6"/>
                </a:solidFill>
                <a:latin typeface="Roboto Slab" pitchFamily="34" charset="0"/>
                <a:ea typeface="Roboto Slab" pitchFamily="34" charset="-122"/>
                <a:cs typeface="Roboto Slab" pitchFamily="34" charset="-120"/>
              </a:rPr>
              <a:t>Construction Planning</a:t>
            </a:r>
            <a:endParaRPr lang="en-US" sz="2065" dirty="0"/>
          </a:p>
        </p:txBody>
      </p:sp>
      <p:sp>
        <p:nvSpPr>
          <p:cNvPr id="15" name="Text 13"/>
          <p:cNvSpPr/>
          <p:nvPr/>
        </p:nvSpPr>
        <p:spPr>
          <a:xfrm>
            <a:off x="2254806" y="4837271"/>
            <a:ext cx="7931468" cy="671274"/>
          </a:xfrm>
          <a:prstGeom prst="rect">
            <a:avLst/>
          </a:prstGeom>
          <a:noFill/>
          <a:ln/>
        </p:spPr>
        <p:txBody>
          <a:bodyPr wrap="square" rtlCol="0" anchor="t"/>
          <a:lstStyle/>
          <a:p>
            <a:pPr marL="0" indent="0" algn="l">
              <a:lnSpc>
                <a:spcPts val="2643"/>
              </a:lnSpc>
              <a:buNone/>
            </a:pPr>
            <a:r>
              <a:rPr lang="en-US" sz="1652" dirty="0">
                <a:solidFill>
                  <a:srgbClr val="15213F"/>
                </a:solidFill>
                <a:latin typeface="Roboto" pitchFamily="34" charset="0"/>
                <a:ea typeface="Roboto" pitchFamily="34" charset="-122"/>
                <a:cs typeface="Roboto" pitchFamily="34" charset="-120"/>
              </a:rPr>
              <a:t>VR has revolutionized construction project planning, allowing builders to visualize layouts and identify potential clashes before construction begins.</a:t>
            </a:r>
            <a:endParaRPr lang="en-US" sz="1652" dirty="0"/>
          </a:p>
        </p:txBody>
      </p:sp>
      <p:sp>
        <p:nvSpPr>
          <p:cNvPr id="16" name="Shape 14"/>
          <p:cNvSpPr/>
          <p:nvPr/>
        </p:nvSpPr>
        <p:spPr>
          <a:xfrm>
            <a:off x="1337072" y="6356866"/>
            <a:ext cx="734139" cy="41910"/>
          </a:xfrm>
          <a:prstGeom prst="rect">
            <a:avLst/>
          </a:prstGeom>
          <a:solidFill>
            <a:srgbClr val="E7EDF9"/>
          </a:solidFill>
          <a:ln/>
        </p:spPr>
        <p:txBody>
          <a:bodyPr/>
          <a:lstStyle/>
          <a:p>
            <a:endParaRPr lang="en-IN"/>
          </a:p>
        </p:txBody>
      </p:sp>
      <p:sp>
        <p:nvSpPr>
          <p:cNvPr id="17" name="Shape 15"/>
          <p:cNvSpPr/>
          <p:nvPr/>
        </p:nvSpPr>
        <p:spPr>
          <a:xfrm>
            <a:off x="865108" y="6141839"/>
            <a:ext cx="471964" cy="471964"/>
          </a:xfrm>
          <a:prstGeom prst="roundRect">
            <a:avLst>
              <a:gd name="adj" fmla="val 26667"/>
            </a:avLst>
          </a:prstGeom>
          <a:solidFill>
            <a:srgbClr val="E7EDF9"/>
          </a:solidFill>
          <a:ln/>
        </p:spPr>
        <p:txBody>
          <a:bodyPr/>
          <a:lstStyle/>
          <a:p>
            <a:endParaRPr lang="en-IN"/>
          </a:p>
        </p:txBody>
      </p:sp>
      <p:sp>
        <p:nvSpPr>
          <p:cNvPr id="18" name="Text 16"/>
          <p:cNvSpPr/>
          <p:nvPr/>
        </p:nvSpPr>
        <p:spPr>
          <a:xfrm>
            <a:off x="1017270" y="6181130"/>
            <a:ext cx="167640" cy="393263"/>
          </a:xfrm>
          <a:prstGeom prst="rect">
            <a:avLst/>
          </a:prstGeom>
          <a:noFill/>
          <a:ln/>
        </p:spPr>
        <p:txBody>
          <a:bodyPr wrap="none" rtlCol="0" anchor="t"/>
          <a:lstStyle/>
          <a:p>
            <a:pPr marL="0" indent="0" algn="ctr">
              <a:lnSpc>
                <a:spcPts val="3097"/>
              </a:lnSpc>
              <a:buNone/>
            </a:pPr>
            <a:r>
              <a:rPr lang="en-US" sz="2478" dirty="0">
                <a:solidFill>
                  <a:srgbClr val="476FD6"/>
                </a:solidFill>
                <a:latin typeface="Roboto Slab" pitchFamily="34" charset="0"/>
                <a:ea typeface="Roboto Slab" pitchFamily="34" charset="-122"/>
                <a:cs typeface="Roboto Slab" pitchFamily="34" charset="-120"/>
              </a:rPr>
              <a:t>3</a:t>
            </a:r>
            <a:endParaRPr lang="en-US" sz="2478" dirty="0"/>
          </a:p>
        </p:txBody>
      </p:sp>
      <p:sp>
        <p:nvSpPr>
          <p:cNvPr id="19" name="Text 17"/>
          <p:cNvSpPr/>
          <p:nvPr/>
        </p:nvSpPr>
        <p:spPr>
          <a:xfrm>
            <a:off x="2254806" y="6187678"/>
            <a:ext cx="2926080" cy="327660"/>
          </a:xfrm>
          <a:prstGeom prst="rect">
            <a:avLst/>
          </a:prstGeom>
          <a:noFill/>
          <a:ln/>
        </p:spPr>
        <p:txBody>
          <a:bodyPr wrap="none" rtlCol="0" anchor="t"/>
          <a:lstStyle/>
          <a:p>
            <a:pPr marL="0" indent="0" algn="l">
              <a:lnSpc>
                <a:spcPts val="2581"/>
              </a:lnSpc>
              <a:buNone/>
            </a:pPr>
            <a:r>
              <a:rPr lang="en-US" sz="2065" dirty="0">
                <a:solidFill>
                  <a:srgbClr val="476FD6"/>
                </a:solidFill>
                <a:latin typeface="Roboto Slab" pitchFamily="34" charset="0"/>
                <a:ea typeface="Roboto Slab" pitchFamily="34" charset="-122"/>
                <a:cs typeface="Roboto Slab" pitchFamily="34" charset="-120"/>
              </a:rPr>
              <a:t>Oil and Gas Exploration</a:t>
            </a:r>
            <a:endParaRPr lang="en-US" sz="2065" dirty="0"/>
          </a:p>
        </p:txBody>
      </p:sp>
      <p:sp>
        <p:nvSpPr>
          <p:cNvPr id="20" name="Text 18"/>
          <p:cNvSpPr/>
          <p:nvPr/>
        </p:nvSpPr>
        <p:spPr>
          <a:xfrm>
            <a:off x="2254806" y="6725007"/>
            <a:ext cx="7931468" cy="671274"/>
          </a:xfrm>
          <a:prstGeom prst="rect">
            <a:avLst/>
          </a:prstGeom>
          <a:noFill/>
          <a:ln/>
        </p:spPr>
        <p:txBody>
          <a:bodyPr wrap="square" rtlCol="0" anchor="t"/>
          <a:lstStyle/>
          <a:p>
            <a:pPr marL="0" indent="0" algn="l">
              <a:lnSpc>
                <a:spcPts val="2643"/>
              </a:lnSpc>
              <a:buNone/>
            </a:pPr>
            <a:r>
              <a:rPr lang="en-US" sz="1652" dirty="0">
                <a:solidFill>
                  <a:srgbClr val="15213F"/>
                </a:solidFill>
                <a:latin typeface="Roboto" pitchFamily="34" charset="0"/>
                <a:ea typeface="Roboto" pitchFamily="34" charset="-122"/>
                <a:cs typeface="Roboto" pitchFamily="34" charset="-120"/>
              </a:rPr>
              <a:t>Engineers in the oil and gas industry are using VR to virtually explore and plan drilling operations, reducing costs and minimizing environmental impact.</a:t>
            </a:r>
            <a:endParaRPr lang="en-US" sz="1652" dirty="0"/>
          </a:p>
        </p:txBody>
      </p:sp>
      <p:pic>
        <p:nvPicPr>
          <p:cNvPr id="21" name="Image 0" descr="preencoded.png"/>
          <p:cNvPicPr>
            <a:picLocks noChangeAspect="1"/>
          </p:cNvPicPr>
          <p:nvPr/>
        </p:nvPicPr>
        <p:blipFill>
          <a:blip r:embed="rId3"/>
          <a:stretch>
            <a:fillRect/>
          </a:stretch>
        </p:blipFill>
        <p:spPr>
          <a:xfrm>
            <a:off x="10972800" y="0"/>
            <a:ext cx="3657600" cy="82329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505551" y="3088600"/>
            <a:ext cx="9619178" cy="1265634"/>
          </a:xfrm>
          <a:prstGeom prst="rect">
            <a:avLst/>
          </a:prstGeom>
          <a:noFill/>
          <a:ln/>
        </p:spPr>
        <p:txBody>
          <a:bodyPr wrap="square" rtlCol="0" anchor="t"/>
          <a:lstStyle/>
          <a:p>
            <a:pPr marL="0" indent="0">
              <a:lnSpc>
                <a:spcPts val="4983"/>
              </a:lnSpc>
              <a:buNone/>
            </a:pPr>
            <a:r>
              <a:rPr lang="en-US" sz="3986" dirty="0">
                <a:solidFill>
                  <a:srgbClr val="476FD6"/>
                </a:solidFill>
                <a:latin typeface="Roboto Slab" pitchFamily="34" charset="0"/>
                <a:ea typeface="Roboto Slab" pitchFamily="34" charset="-122"/>
                <a:cs typeface="Roboto Slab" pitchFamily="34" charset="-120"/>
              </a:rPr>
              <a:t>Future Trends and Innovations in VR for Engineering</a:t>
            </a:r>
            <a:endParaRPr lang="en-US" sz="3986" dirty="0"/>
          </a:p>
        </p:txBody>
      </p:sp>
      <p:sp>
        <p:nvSpPr>
          <p:cNvPr id="5" name="Shape 3"/>
          <p:cNvSpPr/>
          <p:nvPr/>
        </p:nvSpPr>
        <p:spPr>
          <a:xfrm>
            <a:off x="2505551" y="4816197"/>
            <a:ext cx="455533" cy="455533"/>
          </a:xfrm>
          <a:prstGeom prst="roundRect">
            <a:avLst>
              <a:gd name="adj" fmla="val 26673"/>
            </a:avLst>
          </a:prstGeom>
          <a:solidFill>
            <a:srgbClr val="E7EDF9"/>
          </a:solidFill>
          <a:ln/>
        </p:spPr>
        <p:txBody>
          <a:bodyPr/>
          <a:lstStyle/>
          <a:p>
            <a:endParaRPr lang="en-IN"/>
          </a:p>
        </p:txBody>
      </p:sp>
      <p:sp>
        <p:nvSpPr>
          <p:cNvPr id="6" name="Text 4"/>
          <p:cNvSpPr/>
          <p:nvPr/>
        </p:nvSpPr>
        <p:spPr>
          <a:xfrm>
            <a:off x="2672358" y="4854178"/>
            <a:ext cx="121920" cy="379571"/>
          </a:xfrm>
          <a:prstGeom prst="rect">
            <a:avLst/>
          </a:prstGeom>
          <a:noFill/>
          <a:ln/>
        </p:spPr>
        <p:txBody>
          <a:bodyPr wrap="none" rtlCol="0" anchor="t"/>
          <a:lstStyle/>
          <a:p>
            <a:pPr marL="0" indent="0" algn="ctr">
              <a:lnSpc>
                <a:spcPts val="2990"/>
              </a:lnSpc>
              <a:buNone/>
            </a:pPr>
            <a:r>
              <a:rPr lang="en-US" sz="2392" dirty="0">
                <a:solidFill>
                  <a:srgbClr val="476FD6"/>
                </a:solidFill>
                <a:latin typeface="Roboto Slab" pitchFamily="34" charset="0"/>
                <a:ea typeface="Roboto Slab" pitchFamily="34" charset="-122"/>
                <a:cs typeface="Roboto Slab" pitchFamily="34" charset="-120"/>
              </a:rPr>
              <a:t>1</a:t>
            </a:r>
            <a:endParaRPr lang="en-US" sz="2392" dirty="0"/>
          </a:p>
        </p:txBody>
      </p:sp>
      <p:sp>
        <p:nvSpPr>
          <p:cNvPr id="7" name="Text 5"/>
          <p:cNvSpPr/>
          <p:nvPr/>
        </p:nvSpPr>
        <p:spPr>
          <a:xfrm>
            <a:off x="3163491" y="4885730"/>
            <a:ext cx="2413516" cy="640318"/>
          </a:xfrm>
          <a:prstGeom prst="rect">
            <a:avLst/>
          </a:prstGeom>
          <a:noFill/>
          <a:ln/>
        </p:spPr>
        <p:txBody>
          <a:bodyPr wrap="square" rtlCol="0" anchor="t"/>
          <a:lstStyle/>
          <a:p>
            <a:pPr marL="0" indent="0">
              <a:lnSpc>
                <a:spcPts val="2492"/>
              </a:lnSpc>
              <a:buNone/>
            </a:pPr>
            <a:r>
              <a:rPr lang="en-US" sz="1993" dirty="0">
                <a:solidFill>
                  <a:srgbClr val="476FD6"/>
                </a:solidFill>
                <a:latin typeface="Roboto Slab" pitchFamily="34" charset="0"/>
                <a:ea typeface="Roboto Slab" pitchFamily="34" charset="-122"/>
                <a:cs typeface="Roboto Slab" pitchFamily="34" charset="-120"/>
              </a:rPr>
              <a:t>Real-Time Collaboration </a:t>
            </a:r>
            <a:r>
              <a:rPr lang="en-US" sz="1993" dirty="0">
                <a:solidFill>
                  <a:srgbClr val="000000"/>
                </a:solidFill>
                <a:latin typeface="Roboto Slab" pitchFamily="34" charset="0"/>
                <a:ea typeface="Roboto Slab" pitchFamily="34" charset="-122"/>
                <a:cs typeface="Roboto Slab" pitchFamily="34" charset="-120"/>
              </a:rPr>
              <a:t>👥</a:t>
            </a:r>
            <a:endParaRPr lang="en-US" sz="1993" dirty="0"/>
          </a:p>
        </p:txBody>
      </p:sp>
      <p:sp>
        <p:nvSpPr>
          <p:cNvPr id="8" name="Text 6"/>
          <p:cNvSpPr/>
          <p:nvPr/>
        </p:nvSpPr>
        <p:spPr>
          <a:xfrm>
            <a:off x="3163491" y="5728454"/>
            <a:ext cx="2413516" cy="1943814"/>
          </a:xfrm>
          <a:prstGeom prst="rect">
            <a:avLst/>
          </a:prstGeom>
          <a:noFill/>
          <a:ln/>
        </p:spPr>
        <p:txBody>
          <a:bodyPr wrap="square" rtlCol="0" anchor="t"/>
          <a:lstStyle/>
          <a:p>
            <a:pPr marL="0" indent="0">
              <a:lnSpc>
                <a:spcPts val="2551"/>
              </a:lnSpc>
              <a:buNone/>
            </a:pPr>
            <a:r>
              <a:rPr lang="en-US" sz="1595" dirty="0">
                <a:solidFill>
                  <a:srgbClr val="15213F"/>
                </a:solidFill>
                <a:latin typeface="Roboto" pitchFamily="34" charset="0"/>
                <a:ea typeface="Roboto" pitchFamily="34" charset="-122"/>
                <a:cs typeface="Roboto" pitchFamily="34" charset="-120"/>
              </a:rPr>
              <a:t>Engineers will soon be able to collaborate remotely in virtual environments, transcending geographical boundaries.</a:t>
            </a:r>
            <a:endParaRPr lang="en-US" sz="1595" dirty="0"/>
          </a:p>
        </p:txBody>
      </p:sp>
      <p:sp>
        <p:nvSpPr>
          <p:cNvPr id="9" name="Shape 7"/>
          <p:cNvSpPr/>
          <p:nvPr/>
        </p:nvSpPr>
        <p:spPr>
          <a:xfrm>
            <a:off x="5779413" y="4816197"/>
            <a:ext cx="455533" cy="455533"/>
          </a:xfrm>
          <a:prstGeom prst="roundRect">
            <a:avLst>
              <a:gd name="adj" fmla="val 26673"/>
            </a:avLst>
          </a:prstGeom>
          <a:solidFill>
            <a:srgbClr val="E7EDF9"/>
          </a:solidFill>
          <a:ln/>
        </p:spPr>
        <p:txBody>
          <a:bodyPr/>
          <a:lstStyle/>
          <a:p>
            <a:endParaRPr lang="en-IN"/>
          </a:p>
        </p:txBody>
      </p:sp>
      <p:sp>
        <p:nvSpPr>
          <p:cNvPr id="10" name="Text 8"/>
          <p:cNvSpPr/>
          <p:nvPr/>
        </p:nvSpPr>
        <p:spPr>
          <a:xfrm>
            <a:off x="5923359" y="4854178"/>
            <a:ext cx="167640" cy="379571"/>
          </a:xfrm>
          <a:prstGeom prst="rect">
            <a:avLst/>
          </a:prstGeom>
          <a:noFill/>
          <a:ln/>
        </p:spPr>
        <p:txBody>
          <a:bodyPr wrap="none" rtlCol="0" anchor="t"/>
          <a:lstStyle/>
          <a:p>
            <a:pPr marL="0" indent="0" algn="ctr">
              <a:lnSpc>
                <a:spcPts val="2990"/>
              </a:lnSpc>
              <a:buNone/>
            </a:pPr>
            <a:r>
              <a:rPr lang="en-US" sz="2392" dirty="0">
                <a:solidFill>
                  <a:srgbClr val="476FD6"/>
                </a:solidFill>
                <a:latin typeface="Roboto Slab" pitchFamily="34" charset="0"/>
                <a:ea typeface="Roboto Slab" pitchFamily="34" charset="-122"/>
                <a:cs typeface="Roboto Slab" pitchFamily="34" charset="-120"/>
              </a:rPr>
              <a:t>2</a:t>
            </a:r>
            <a:endParaRPr lang="en-US" sz="2392" dirty="0"/>
          </a:p>
        </p:txBody>
      </p:sp>
      <p:sp>
        <p:nvSpPr>
          <p:cNvPr id="11" name="Text 9"/>
          <p:cNvSpPr/>
          <p:nvPr/>
        </p:nvSpPr>
        <p:spPr>
          <a:xfrm>
            <a:off x="6437352" y="4885730"/>
            <a:ext cx="2413516" cy="956667"/>
          </a:xfrm>
          <a:prstGeom prst="rect">
            <a:avLst/>
          </a:prstGeom>
          <a:noFill/>
          <a:ln/>
        </p:spPr>
        <p:txBody>
          <a:bodyPr wrap="square" rtlCol="0" anchor="t"/>
          <a:lstStyle/>
          <a:p>
            <a:pPr marL="0" indent="0">
              <a:lnSpc>
                <a:spcPts val="2492"/>
              </a:lnSpc>
              <a:buNone/>
            </a:pPr>
            <a:r>
              <a:rPr lang="en-US" sz="1993" dirty="0">
                <a:solidFill>
                  <a:srgbClr val="476FD6"/>
                </a:solidFill>
                <a:latin typeface="Roboto Slab" pitchFamily="34" charset="0"/>
                <a:ea typeface="Roboto Slab" pitchFamily="34" charset="-122"/>
                <a:cs typeface="Roboto Slab" pitchFamily="34" charset="-120"/>
              </a:rPr>
              <a:t>Artificial Intelligence Integration </a:t>
            </a:r>
            <a:r>
              <a:rPr lang="en-US" sz="1993" dirty="0">
                <a:solidFill>
                  <a:srgbClr val="000000"/>
                </a:solidFill>
                <a:latin typeface="Roboto Slab" pitchFamily="34" charset="0"/>
                <a:ea typeface="Roboto Slab" pitchFamily="34" charset="-122"/>
                <a:cs typeface="Roboto Slab" pitchFamily="34" charset="-120"/>
              </a:rPr>
              <a:t>🤖</a:t>
            </a:r>
            <a:endParaRPr lang="en-US" sz="1993" dirty="0"/>
          </a:p>
        </p:txBody>
      </p:sp>
      <p:sp>
        <p:nvSpPr>
          <p:cNvPr id="12" name="Text 10"/>
          <p:cNvSpPr/>
          <p:nvPr/>
        </p:nvSpPr>
        <p:spPr>
          <a:xfrm>
            <a:off x="6437352" y="6044803"/>
            <a:ext cx="2413516" cy="1619845"/>
          </a:xfrm>
          <a:prstGeom prst="rect">
            <a:avLst/>
          </a:prstGeom>
          <a:noFill/>
          <a:ln/>
        </p:spPr>
        <p:txBody>
          <a:bodyPr wrap="square" rtlCol="0" anchor="t"/>
          <a:lstStyle/>
          <a:p>
            <a:pPr marL="0" indent="0">
              <a:lnSpc>
                <a:spcPts val="2551"/>
              </a:lnSpc>
              <a:buNone/>
            </a:pPr>
            <a:r>
              <a:rPr lang="en-US" sz="1595" dirty="0">
                <a:solidFill>
                  <a:srgbClr val="15213F"/>
                </a:solidFill>
                <a:latin typeface="Roboto" pitchFamily="34" charset="0"/>
                <a:ea typeface="Roboto" pitchFamily="34" charset="-122"/>
                <a:cs typeface="Roboto" pitchFamily="34" charset="-120"/>
              </a:rPr>
              <a:t>VR combined with AI will enable engineers to create intelligent virtual simulations, optimizing designs and performance.</a:t>
            </a:r>
            <a:endParaRPr lang="en-US" sz="1595" dirty="0"/>
          </a:p>
        </p:txBody>
      </p:sp>
      <p:sp>
        <p:nvSpPr>
          <p:cNvPr id="13" name="Shape 11"/>
          <p:cNvSpPr/>
          <p:nvPr/>
        </p:nvSpPr>
        <p:spPr>
          <a:xfrm>
            <a:off x="9053274" y="4816197"/>
            <a:ext cx="455533" cy="455533"/>
          </a:xfrm>
          <a:prstGeom prst="roundRect">
            <a:avLst>
              <a:gd name="adj" fmla="val 26673"/>
            </a:avLst>
          </a:prstGeom>
          <a:solidFill>
            <a:srgbClr val="E7EDF9"/>
          </a:solidFill>
          <a:ln/>
        </p:spPr>
        <p:txBody>
          <a:bodyPr/>
          <a:lstStyle/>
          <a:p>
            <a:endParaRPr lang="en-IN"/>
          </a:p>
        </p:txBody>
      </p:sp>
      <p:sp>
        <p:nvSpPr>
          <p:cNvPr id="14" name="Text 12"/>
          <p:cNvSpPr/>
          <p:nvPr/>
        </p:nvSpPr>
        <p:spPr>
          <a:xfrm>
            <a:off x="9197221" y="4854178"/>
            <a:ext cx="167640" cy="379571"/>
          </a:xfrm>
          <a:prstGeom prst="rect">
            <a:avLst/>
          </a:prstGeom>
          <a:noFill/>
          <a:ln/>
        </p:spPr>
        <p:txBody>
          <a:bodyPr wrap="none" rtlCol="0" anchor="t"/>
          <a:lstStyle/>
          <a:p>
            <a:pPr marL="0" indent="0" algn="ctr">
              <a:lnSpc>
                <a:spcPts val="2990"/>
              </a:lnSpc>
              <a:buNone/>
            </a:pPr>
            <a:r>
              <a:rPr lang="en-US" sz="2392" dirty="0">
                <a:solidFill>
                  <a:srgbClr val="476FD6"/>
                </a:solidFill>
                <a:latin typeface="Roboto Slab" pitchFamily="34" charset="0"/>
                <a:ea typeface="Roboto Slab" pitchFamily="34" charset="-122"/>
                <a:cs typeface="Roboto Slab" pitchFamily="34" charset="-120"/>
              </a:rPr>
              <a:t>3</a:t>
            </a:r>
            <a:endParaRPr lang="en-US" sz="2392" dirty="0"/>
          </a:p>
        </p:txBody>
      </p:sp>
      <p:sp>
        <p:nvSpPr>
          <p:cNvPr id="15" name="Text 13"/>
          <p:cNvSpPr/>
          <p:nvPr/>
        </p:nvSpPr>
        <p:spPr>
          <a:xfrm>
            <a:off x="9711214" y="4885730"/>
            <a:ext cx="2413516" cy="640318"/>
          </a:xfrm>
          <a:prstGeom prst="rect">
            <a:avLst/>
          </a:prstGeom>
          <a:noFill/>
          <a:ln/>
        </p:spPr>
        <p:txBody>
          <a:bodyPr wrap="square" rtlCol="0" anchor="t"/>
          <a:lstStyle/>
          <a:p>
            <a:pPr marL="0" indent="0">
              <a:lnSpc>
                <a:spcPts val="2492"/>
              </a:lnSpc>
              <a:buNone/>
            </a:pPr>
            <a:r>
              <a:rPr lang="en-US" sz="1993" dirty="0">
                <a:solidFill>
                  <a:srgbClr val="476FD6"/>
                </a:solidFill>
                <a:latin typeface="Roboto Slab" pitchFamily="34" charset="0"/>
                <a:ea typeface="Roboto Slab" pitchFamily="34" charset="-122"/>
                <a:cs typeface="Roboto Slab" pitchFamily="34" charset="-120"/>
              </a:rPr>
              <a:t>Haptic Feedback Technology </a:t>
            </a:r>
            <a:r>
              <a:rPr lang="en-US" sz="1993" dirty="0">
                <a:solidFill>
                  <a:srgbClr val="000000"/>
                </a:solidFill>
                <a:latin typeface="Roboto Slab" pitchFamily="34" charset="0"/>
                <a:ea typeface="Roboto Slab" pitchFamily="34" charset="-122"/>
                <a:cs typeface="Roboto Slab" pitchFamily="34" charset="-120"/>
              </a:rPr>
              <a:t>🖐️</a:t>
            </a:r>
            <a:endParaRPr lang="en-US" sz="1993" dirty="0"/>
          </a:p>
        </p:txBody>
      </p:sp>
      <p:sp>
        <p:nvSpPr>
          <p:cNvPr id="16" name="Text 14"/>
          <p:cNvSpPr/>
          <p:nvPr/>
        </p:nvSpPr>
        <p:spPr>
          <a:xfrm>
            <a:off x="9711214" y="5728454"/>
            <a:ext cx="2413516" cy="1943814"/>
          </a:xfrm>
          <a:prstGeom prst="rect">
            <a:avLst/>
          </a:prstGeom>
          <a:noFill/>
          <a:ln/>
        </p:spPr>
        <p:txBody>
          <a:bodyPr wrap="square" rtlCol="0" anchor="t"/>
          <a:lstStyle/>
          <a:p>
            <a:pPr marL="0" indent="0">
              <a:lnSpc>
                <a:spcPts val="2551"/>
              </a:lnSpc>
              <a:buNone/>
            </a:pPr>
            <a:r>
              <a:rPr lang="en-US" sz="1595" dirty="0">
                <a:solidFill>
                  <a:srgbClr val="15213F"/>
                </a:solidFill>
                <a:latin typeface="Roboto" pitchFamily="34" charset="0"/>
                <a:ea typeface="Roboto" pitchFamily="34" charset="-122"/>
                <a:cs typeface="Roboto" pitchFamily="34" charset="-120"/>
              </a:rPr>
              <a:t>Advancements in haptic feedback will allow engineers to feel and manipulate objects in VR, enhancing the design and testing process.</a:t>
            </a:r>
            <a:endParaRPr lang="en-US" sz="1595" dirty="0"/>
          </a:p>
        </p:txBody>
      </p:sp>
      <p:pic>
        <p:nvPicPr>
          <p:cNvPr id="17" name="Image 0" descr="preencoded.png"/>
          <p:cNvPicPr>
            <a:picLocks noChangeAspect="1"/>
          </p:cNvPicPr>
          <p:nvPr/>
        </p:nvPicPr>
        <p:blipFill>
          <a:blip r:embed="rId3"/>
          <a:stretch>
            <a:fillRect/>
          </a:stretch>
        </p:blipFill>
        <p:spPr>
          <a:xfrm>
            <a:off x="0" y="0"/>
            <a:ext cx="14630400" cy="25312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4" name="Text 2"/>
          <p:cNvSpPr/>
          <p:nvPr/>
        </p:nvSpPr>
        <p:spPr>
          <a:xfrm>
            <a:off x="2759273" y="527447"/>
            <a:ext cx="3836432" cy="599480"/>
          </a:xfrm>
          <a:prstGeom prst="rect">
            <a:avLst/>
          </a:prstGeom>
          <a:noFill/>
          <a:ln/>
        </p:spPr>
        <p:txBody>
          <a:bodyPr wrap="none" rtlCol="0" anchor="t"/>
          <a:lstStyle/>
          <a:p>
            <a:pPr marL="0" indent="0">
              <a:lnSpc>
                <a:spcPts val="4720"/>
              </a:lnSpc>
              <a:buNone/>
            </a:pPr>
            <a:r>
              <a:rPr lang="en-US" sz="3776" dirty="0">
                <a:solidFill>
                  <a:srgbClr val="476FD6"/>
                </a:solidFill>
                <a:latin typeface="Roboto Slab" pitchFamily="34" charset="0"/>
                <a:ea typeface="Roboto Slab" pitchFamily="34" charset="-122"/>
                <a:cs typeface="Roboto Slab" pitchFamily="34" charset="-120"/>
              </a:rPr>
              <a:t>Conclusion</a:t>
            </a:r>
            <a:endParaRPr lang="en-US" sz="3776" dirty="0"/>
          </a:p>
        </p:txBody>
      </p:sp>
      <p:pic>
        <p:nvPicPr>
          <p:cNvPr id="5" name="Image 0" descr="preencoded.png"/>
          <p:cNvPicPr>
            <a:picLocks noChangeAspect="1"/>
          </p:cNvPicPr>
          <p:nvPr/>
        </p:nvPicPr>
        <p:blipFill>
          <a:blip r:embed="rId3"/>
          <a:stretch>
            <a:fillRect/>
          </a:stretch>
        </p:blipFill>
        <p:spPr>
          <a:xfrm>
            <a:off x="7432371" y="1738069"/>
            <a:ext cx="6677804" cy="4434018"/>
          </a:xfrm>
          <a:prstGeom prst="rect">
            <a:avLst/>
          </a:prstGeom>
        </p:spPr>
      </p:pic>
      <p:sp>
        <p:nvSpPr>
          <p:cNvPr id="6" name="Text 3"/>
          <p:cNvSpPr/>
          <p:nvPr/>
        </p:nvSpPr>
        <p:spPr>
          <a:xfrm>
            <a:off x="1770147" y="2643342"/>
            <a:ext cx="4825558" cy="2280349"/>
          </a:xfrm>
          <a:prstGeom prst="rect">
            <a:avLst/>
          </a:prstGeom>
          <a:noFill/>
          <a:ln/>
        </p:spPr>
        <p:txBody>
          <a:bodyPr wrap="square" rtlCol="0" anchor="t"/>
          <a:lstStyle/>
          <a:p>
            <a:pPr marL="0" indent="0">
              <a:lnSpc>
                <a:spcPts val="2417"/>
              </a:lnSpc>
              <a:buNone/>
            </a:pPr>
            <a:r>
              <a:rPr lang="en-US" sz="2000" dirty="0">
                <a:solidFill>
                  <a:srgbClr val="15213F"/>
                </a:solidFill>
                <a:latin typeface="Roboto" pitchFamily="34" charset="0"/>
                <a:ea typeface="Roboto" pitchFamily="34" charset="-122"/>
                <a:cs typeface="Roboto" pitchFamily="34" charset="-120"/>
              </a:rPr>
              <a:t>Virtual Reality is like a superpower for engineers! With its incredible tools, engineers can visualize, test, and iterate their designs in ways never before possible. It's revolutionizing the way we build and creating unlimited possibilities. So, put on your VR headset and embrace the future of engineering!</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648</Words>
  <Application>Microsoft Office PowerPoint</Application>
  <PresentationFormat>Custom</PresentationFormat>
  <Paragraphs>84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vrushti sanghavi</cp:lastModifiedBy>
  <cp:revision>2</cp:revision>
  <dcterms:created xsi:type="dcterms:W3CDTF">2023-10-20T03:40:43Z</dcterms:created>
  <dcterms:modified xsi:type="dcterms:W3CDTF">2023-10-20T03:47:37Z</dcterms:modified>
</cp:coreProperties>
</file>